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8" r:id="rId3"/>
    <p:sldId id="259" r:id="rId4"/>
    <p:sldId id="2574" r:id="rId5"/>
    <p:sldId id="1644" r:id="rId6"/>
    <p:sldId id="637" r:id="rId7"/>
    <p:sldId id="409" r:id="rId8"/>
    <p:sldId id="2572" r:id="rId9"/>
    <p:sldId id="2570" r:id="rId10"/>
    <p:sldId id="2575" r:id="rId11"/>
    <p:sldId id="2573" r:id="rId12"/>
    <p:sldId id="2576" r:id="rId13"/>
    <p:sldId id="2578" r:id="rId14"/>
    <p:sldId id="2577" r:id="rId15"/>
    <p:sldId id="2571" r:id="rId16"/>
    <p:sldId id="263" r:id="rId17"/>
  </p:sldIdLst>
  <p:sldSz cx="12192000" cy="6858000"/>
  <p:notesSz cx="6858000" cy="9144000"/>
  <p:custDataLst>
    <p:tags r:id="rId1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94674"/>
  </p:normalViewPr>
  <p:slideViewPr>
    <p:cSldViewPr snapToGrid="0" snapToObjects="1">
      <p:cViewPr varScale="1">
        <p:scale>
          <a:sx n="62" d="100"/>
          <a:sy n="62" d="100"/>
        </p:scale>
        <p:origin x="6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DD64-340E-694B-ACF5-B657D838E1FA}" type="datetimeFigureOut">
              <a:rPr lang="zh-CN" altLang="en-US"/>
              <a:t>2023/4/27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A392-2278-8C41-852C-B2E8129CF00D}" type="slidenum">
              <a:r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DD64-340E-694B-ACF5-B657D838E1FA}" type="datetimeFigureOut">
              <a:rPr lang="zh-CN" altLang="en-US"/>
              <a:t>2023/4/27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A392-2278-8C41-852C-B2E8129CF00D}" type="slidenum">
              <a:r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DD64-340E-694B-ACF5-B657D838E1FA}" type="datetimeFigureOut">
              <a:rPr lang="zh-CN" altLang="en-US"/>
              <a:t>2023/4/27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A392-2278-8C41-852C-B2E8129CF00D}" type="slidenum">
              <a:r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DD64-340E-694B-ACF5-B657D838E1FA}" type="datetimeFigureOut">
              <a:rPr lang="zh-CN" altLang="en-US"/>
              <a:t>2023/4/27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A392-2278-8C41-852C-B2E8129CF00D}" type="slidenum">
              <a:r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DD64-340E-694B-ACF5-B657D838E1FA}" type="datetimeFigureOut">
              <a:rPr lang="zh-CN" altLang="en-US"/>
              <a:t>2023/4/27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A392-2278-8C41-852C-B2E8129CF00D}" type="slidenum">
              <a:r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DD64-340E-694B-ACF5-B657D838E1FA}" type="datetimeFigureOut">
              <a:rPr lang="zh-CN" altLang="en-US"/>
              <a:t>2023/4/27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A392-2278-8C41-852C-B2E8129CF00D}" type="slidenum">
              <a:r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DD64-340E-694B-ACF5-B657D838E1FA}" type="datetimeFigureOut">
              <a:rPr lang="zh-CN" altLang="en-US"/>
              <a:t>2023/4/27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A392-2278-8C41-852C-B2E8129CF00D}" type="slidenum">
              <a:r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DD64-340E-694B-ACF5-B657D838E1FA}" type="datetimeFigureOut">
              <a:rPr lang="zh-CN" altLang="en-US"/>
              <a:t>2023/4/27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A392-2278-8C41-852C-B2E8129CF00D}" type="slidenum">
              <a:r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DD64-340E-694B-ACF5-B657D838E1FA}" type="datetimeFigureOut">
              <a:rPr lang="zh-CN" altLang="en-US"/>
              <a:t>2023/4/27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A392-2278-8C41-852C-B2E8129CF00D}" type="slidenum">
              <a:r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DD64-340E-694B-ACF5-B657D838E1FA}" type="datetimeFigureOut">
              <a:rPr lang="zh-CN" altLang="en-US"/>
              <a:t>2023/4/27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A392-2278-8C41-852C-B2E8129CF00D}" type="slidenum">
              <a:r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4DD64-340E-694B-ACF5-B657D838E1FA}" type="datetimeFigureOut">
              <a:rPr lang="zh-CN" altLang="en-US"/>
              <a:t>2023/4/27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A392-2278-8C41-852C-B2E8129CF00D}" type="slidenum">
              <a:r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4DD64-340E-694B-ACF5-B657D838E1FA}" type="datetimeFigureOut">
              <a:rPr lang="zh-CN" altLang="en-US"/>
              <a:t>2023/4/27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2A392-2278-8C41-852C-B2E8129CF00D}" type="slidenum">
              <a:r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18.jpeg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jpeg"/><Relationship Id="rId5" Type="http://schemas.openxmlformats.org/officeDocument/2006/relationships/image" Target="../media/image19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>
            <a:off x="4981679" y="-1"/>
            <a:ext cx="7198360" cy="6858000"/>
          </a:xfrm>
          <a:custGeom>
            <a:avLst/>
            <a:gdLst>
              <a:gd name="connsiteX0" fmla="*/ 0 w 7198621"/>
              <a:gd name="connsiteY0" fmla="*/ 0 h 6858001"/>
              <a:gd name="connsiteX1" fmla="*/ 7198621 w 7198621"/>
              <a:gd name="connsiteY1" fmla="*/ 0 h 6858001"/>
              <a:gd name="connsiteX2" fmla="*/ 7198621 w 7198621"/>
              <a:gd name="connsiteY2" fmla="*/ 6858001 h 6858001"/>
              <a:gd name="connsiteX3" fmla="*/ 4209143 w 7198621"/>
              <a:gd name="connsiteY3" fmla="*/ 6858001 h 6858001"/>
              <a:gd name="connsiteX4" fmla="*/ 0 w 7198621"/>
              <a:gd name="connsiteY4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98621" h="6858001">
                <a:moveTo>
                  <a:pt x="0" y="0"/>
                </a:moveTo>
                <a:lnTo>
                  <a:pt x="7198621" y="0"/>
                </a:lnTo>
                <a:lnTo>
                  <a:pt x="7198621" y="6858001"/>
                </a:lnTo>
                <a:lnTo>
                  <a:pt x="4209143" y="68580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rcRect/>
            <a:stretch>
              <a:fillRect t="-10029" b="-1002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flipV="1">
            <a:off x="4642029" y="0"/>
            <a:ext cx="3123932" cy="3557498"/>
          </a:xfrm>
          <a:prstGeom prst="parallelogram">
            <a:avLst>
              <a:gd name="adj" fmla="val 69381"/>
            </a:avLst>
          </a:prstGeom>
          <a:solidFill>
            <a:srgbClr val="FEC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深度视觉·原创设计 https://www.docer.com/works?userid=22383862"/>
          <p:cNvSpPr/>
          <p:nvPr/>
        </p:nvSpPr>
        <p:spPr>
          <a:xfrm flipV="1">
            <a:off x="9251960" y="3611693"/>
            <a:ext cx="2483485" cy="3305810"/>
          </a:xfrm>
          <a:prstGeom prst="parallelogram">
            <a:avLst>
              <a:gd name="adj" fmla="val 81768"/>
            </a:avLst>
          </a:prstGeom>
          <a:solidFill>
            <a:srgbClr val="FEC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412750" y="386715"/>
            <a:ext cx="207772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b="1" i="1" dirty="0">
                <a:solidFill>
                  <a:srgbClr val="FEC5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</a:p>
        </p:txBody>
      </p:sp>
      <p:sp>
        <p:nvSpPr>
          <p:cNvPr id="14" name="深度视觉·原创设计 https://www.docer.com/works?userid=22383862"/>
          <p:cNvSpPr/>
          <p:nvPr/>
        </p:nvSpPr>
        <p:spPr>
          <a:xfrm>
            <a:off x="923290" y="4566920"/>
            <a:ext cx="3877945" cy="52514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团队成员：</a:t>
            </a:r>
            <a:r>
              <a:rPr lang="zh-CN" altLang="en-US" sz="1400" dirty="0">
                <a:sym typeface="+mn-ea"/>
              </a:rPr>
              <a:t>卢新华、刘梓扬、陈安娜、林思妍</a:t>
            </a:r>
            <a:endParaRPr lang="zh-CN" altLang="en-US" sz="14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71450" y="2374900"/>
            <a:ext cx="6162675" cy="1054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 err="1">
                <a:solidFill>
                  <a:schemeClr val="tx1"/>
                </a:solidFill>
              </a:rPr>
              <a:t>TeamUP</a:t>
            </a:r>
            <a:r>
              <a:rPr lang="zh-CN" altLang="en-US" sz="4000" dirty="0">
                <a:solidFill>
                  <a:schemeClr val="tx1"/>
                </a:solidFill>
              </a:rPr>
              <a:t> </a:t>
            </a:r>
            <a:r>
              <a:rPr lang="en-US" altLang="zh-CN" sz="4000" dirty="0">
                <a:solidFill>
                  <a:schemeClr val="tx1"/>
                </a:solidFill>
              </a:rPr>
              <a:t>APP</a:t>
            </a:r>
            <a:r>
              <a:rPr lang="zh-CN" altLang="en-US" sz="4000" dirty="0">
                <a:solidFill>
                  <a:schemeClr val="tx1"/>
                </a:solidFill>
              </a:rPr>
              <a:t>的</a:t>
            </a:r>
            <a:r>
              <a:rPr lang="en-US" altLang="zh-CN" sz="4000" dirty="0">
                <a:solidFill>
                  <a:schemeClr val="tx1"/>
                </a:solidFill>
              </a:rPr>
              <a:t>UI</a:t>
            </a:r>
            <a:r>
              <a:rPr lang="zh-CN" altLang="en-US" sz="4000" dirty="0">
                <a:solidFill>
                  <a:schemeClr val="tx1"/>
                </a:solidFill>
              </a:rPr>
              <a:t>设计展示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深度视觉·原创设计 https://www.docer.com/works?userid=22383862"/>
          <p:cNvSpPr/>
          <p:nvPr/>
        </p:nvSpPr>
        <p:spPr>
          <a:xfrm>
            <a:off x="1588" y="-15376"/>
            <a:ext cx="12188825" cy="3273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深度视觉·原创设计 https://www.docer.com/works?userid=22383862"/>
          <p:cNvSpPr txBox="1"/>
          <p:nvPr/>
        </p:nvSpPr>
        <p:spPr>
          <a:xfrm>
            <a:off x="5160422" y="890789"/>
            <a:ext cx="1523714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zcoolwenyiti" panose="02000603000000000000" pitchFamily="2" charset="-122"/>
                <a:ea typeface="zcoolwenyiti" panose="02000603000000000000" pitchFamily="2" charset="-122"/>
                <a:cs typeface="+mn-ea"/>
                <a:sym typeface="+mn-lt"/>
              </a:rPr>
              <a:t>02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zcoolwenyiti" panose="02000603000000000000" pitchFamily="2" charset="-122"/>
              <a:ea typeface="zcoolwenyiti" panose="02000603000000000000" pitchFamily="2" charset="-122"/>
              <a:cs typeface="+mn-ea"/>
              <a:sym typeface="+mn-lt"/>
            </a:endParaRPr>
          </a:p>
        </p:txBody>
      </p:sp>
      <p:sp>
        <p:nvSpPr>
          <p:cNvPr id="5" name="深度视觉·原创设计 https://www.docer.com/works?userid=22383862"/>
          <p:cNvSpPr txBox="1"/>
          <p:nvPr/>
        </p:nvSpPr>
        <p:spPr>
          <a:xfrm>
            <a:off x="3553864" y="3696459"/>
            <a:ext cx="4736829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交互流程设计</a:t>
            </a:r>
          </a:p>
        </p:txBody>
      </p:sp>
    </p:spTree>
    <p:extLst>
      <p:ext uri="{BB962C8B-B14F-4D97-AF65-F5344CB8AC3E}">
        <p14:creationId xmlns:p14="http://schemas.microsoft.com/office/powerpoint/2010/main" val="3980951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D2E38F0-720B-0249-7AFE-4C3541BDE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492" y="355947"/>
            <a:ext cx="7350369" cy="614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10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深度视觉·原创设计 https://www.docer.com/works?userid=22383862"/>
          <p:cNvSpPr/>
          <p:nvPr/>
        </p:nvSpPr>
        <p:spPr>
          <a:xfrm>
            <a:off x="1588" y="-15376"/>
            <a:ext cx="12188825" cy="3273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深度视觉·原创设计 https://www.docer.com/works?userid=22383862"/>
          <p:cNvSpPr txBox="1"/>
          <p:nvPr/>
        </p:nvSpPr>
        <p:spPr>
          <a:xfrm>
            <a:off x="5160422" y="890789"/>
            <a:ext cx="1523714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zcoolwenyiti" panose="02000603000000000000" pitchFamily="2" charset="-122"/>
                <a:ea typeface="zcoolwenyiti" panose="02000603000000000000" pitchFamily="2" charset="-122"/>
                <a:cs typeface="+mn-ea"/>
                <a:sym typeface="+mn-lt"/>
              </a:rPr>
              <a:t>03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zcoolwenyiti" panose="02000603000000000000" pitchFamily="2" charset="-122"/>
              <a:ea typeface="zcoolwenyiti" panose="02000603000000000000" pitchFamily="2" charset="-122"/>
              <a:cs typeface="+mn-ea"/>
              <a:sym typeface="+mn-lt"/>
            </a:endParaRPr>
          </a:p>
        </p:txBody>
      </p:sp>
      <p:sp>
        <p:nvSpPr>
          <p:cNvPr id="5" name="深度视觉·原创设计 https://www.docer.com/works?userid=22383862"/>
          <p:cNvSpPr txBox="1"/>
          <p:nvPr/>
        </p:nvSpPr>
        <p:spPr>
          <a:xfrm>
            <a:off x="3553864" y="3696459"/>
            <a:ext cx="4736829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改进与后续</a:t>
            </a:r>
          </a:p>
        </p:txBody>
      </p:sp>
    </p:spTree>
    <p:extLst>
      <p:ext uri="{BB962C8B-B14F-4D97-AF65-F5344CB8AC3E}">
        <p14:creationId xmlns:p14="http://schemas.microsoft.com/office/powerpoint/2010/main" val="1934647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深度视觉·原创设计 https://www.docer.com/works?userid=22383862"/>
          <p:cNvSpPr txBox="1"/>
          <p:nvPr>
            <p:custDataLst>
              <p:tags r:id="rId1"/>
            </p:custDataLst>
          </p:nvPr>
        </p:nvSpPr>
        <p:spPr>
          <a:xfrm>
            <a:off x="1042034" y="1558435"/>
            <a:ext cx="6623099" cy="3005114"/>
          </a:xfrm>
          <a:prstGeom prst="rect">
            <a:avLst/>
          </a:prstGeom>
          <a:noFill/>
        </p:spPr>
        <p:txBody>
          <a:bodyPr wrap="square" lIns="91423" tIns="45712" rIns="91423" bIns="45712" rtlCol="0">
            <a:noAutofit/>
          </a:bodyPr>
          <a:lstStyle/>
          <a:p>
            <a:pPr marL="171450" indent="-171450">
              <a:lnSpc>
                <a:spcPts val="2000"/>
              </a:lnSpc>
              <a:buFont typeface="Wingdings" panose="05000000000000000000" charset="0"/>
              <a:buChar char="Ø"/>
              <a:defRPr/>
            </a:pPr>
            <a:r>
              <a:rPr lang="zh-CN" altLang="en-US" sz="1600" dirty="0">
                <a:latin typeface="+mn-ea"/>
                <a:sym typeface="FZHei-B01S" panose="02010601030101010101" pitchFamily="2" charset="-122"/>
              </a:rPr>
              <a:t>团队详情页面：点击主页简要组队信息，进入对应的组队信息详情页面。</a:t>
            </a:r>
            <a:endParaRPr lang="en-US" altLang="zh-CN" sz="1600" dirty="0">
              <a:latin typeface="+mn-ea"/>
              <a:sym typeface="FZHei-B01S" panose="02010601030101010101" pitchFamily="2" charset="-122"/>
            </a:endParaRPr>
          </a:p>
          <a:p>
            <a:pPr marL="171450" indent="-171450">
              <a:lnSpc>
                <a:spcPts val="2000"/>
              </a:lnSpc>
              <a:buFont typeface="Wingdings" panose="05000000000000000000" charset="0"/>
              <a:buChar char="Ø"/>
              <a:defRPr/>
            </a:pPr>
            <a:endParaRPr lang="en-US" altLang="zh-CN" sz="1600" dirty="0">
              <a:latin typeface="+mn-ea"/>
              <a:sym typeface="FZHei-B01S" panose="02010601030101010101" pitchFamily="2" charset="-122"/>
            </a:endParaRPr>
          </a:p>
          <a:p>
            <a:pPr marL="171450" indent="-171450">
              <a:lnSpc>
                <a:spcPts val="2000"/>
              </a:lnSpc>
              <a:buFont typeface="Wingdings" panose="05000000000000000000" charset="0"/>
              <a:buChar char="Ø"/>
              <a:defRPr/>
            </a:pPr>
            <a:r>
              <a:rPr lang="zh-CN" altLang="en-US" sz="1600" dirty="0">
                <a:latin typeface="+mn-ea"/>
                <a:sym typeface="FZHei-B01S" panose="02010601030101010101" pitchFamily="2" charset="-122"/>
              </a:rPr>
              <a:t>对话框显示：在完成某些事件后，应该显示对话框向用户给予反馈。</a:t>
            </a:r>
            <a:endParaRPr lang="en-US" altLang="zh-CN" sz="1600" dirty="0">
              <a:latin typeface="+mn-ea"/>
              <a:sym typeface="FZHei-B01S" panose="02010601030101010101" pitchFamily="2" charset="-122"/>
            </a:endParaRPr>
          </a:p>
          <a:p>
            <a:pPr marL="171450" indent="-171450">
              <a:lnSpc>
                <a:spcPts val="2000"/>
              </a:lnSpc>
              <a:buFont typeface="Wingdings" panose="05000000000000000000" charset="0"/>
              <a:buChar char="Ø"/>
              <a:defRPr/>
            </a:pPr>
            <a:endParaRPr lang="en-US" altLang="zh-CN" sz="1600" dirty="0">
              <a:latin typeface="+mn-ea"/>
              <a:sym typeface="FZHei-B01S" panose="02010601030101010101" pitchFamily="2" charset="-122"/>
            </a:endParaRPr>
          </a:p>
          <a:p>
            <a:pPr marL="171450" indent="-171450">
              <a:lnSpc>
                <a:spcPts val="2000"/>
              </a:lnSpc>
              <a:buFont typeface="Wingdings" panose="05000000000000000000" charset="0"/>
              <a:buChar char="Ø"/>
              <a:defRPr/>
            </a:pPr>
            <a:r>
              <a:rPr lang="zh-CN" altLang="en-US" sz="1600" dirty="0">
                <a:latin typeface="+mn-ea"/>
                <a:sym typeface="FZHei-B01S" panose="02010601030101010101" pitchFamily="2" charset="-122"/>
              </a:rPr>
              <a:t>团队管理页面：队长可以管理团队，如更改团队资料、管理成员</a:t>
            </a:r>
            <a:endParaRPr lang="en-US" altLang="zh-CN" sz="1600" dirty="0">
              <a:latin typeface="+mn-ea"/>
              <a:sym typeface="FZHei-B01S" panose="02010601030101010101" pitchFamily="2" charset="-122"/>
            </a:endParaRPr>
          </a:p>
          <a:p>
            <a:pPr marL="171450" indent="-171450">
              <a:lnSpc>
                <a:spcPts val="2000"/>
              </a:lnSpc>
              <a:buFont typeface="Wingdings" panose="05000000000000000000" charset="0"/>
              <a:buChar char="Ø"/>
              <a:defRPr/>
            </a:pPr>
            <a:endParaRPr lang="en-US" altLang="zh-CN" sz="1600" dirty="0">
              <a:latin typeface="+mn-ea"/>
              <a:sym typeface="FZHei-B01S" panose="02010601030101010101" pitchFamily="2" charset="-122"/>
            </a:endParaRPr>
          </a:p>
          <a:p>
            <a:pPr marL="171450" indent="-171450">
              <a:lnSpc>
                <a:spcPts val="2000"/>
              </a:lnSpc>
              <a:buFont typeface="Wingdings" panose="05000000000000000000" charset="0"/>
              <a:buChar char="Ø"/>
              <a:defRPr/>
            </a:pPr>
            <a:r>
              <a:rPr lang="zh-CN" altLang="en-US" sz="1600" dirty="0">
                <a:latin typeface="+mn-ea"/>
                <a:sym typeface="FZHei-B01S" panose="02010601030101010101" pitchFamily="2" charset="-122"/>
              </a:rPr>
              <a:t>继续完善动画与布局设计</a:t>
            </a:r>
          </a:p>
        </p:txBody>
      </p:sp>
      <p:pic>
        <p:nvPicPr>
          <p:cNvPr id="105" name="图片 104"/>
          <p:cNvPicPr/>
          <p:nvPr/>
        </p:nvPicPr>
        <p:blipFill>
          <a:blip r:embed="rId4"/>
          <a:stretch>
            <a:fillRect/>
          </a:stretch>
        </p:blipFill>
        <p:spPr>
          <a:xfrm>
            <a:off x="243205" y="4719955"/>
            <a:ext cx="3644265" cy="21380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6A921C7-5396-EC33-FD50-30DAEDA7510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665133" y="4892357"/>
            <a:ext cx="4080510" cy="17932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4">
            <a:extLst>
              <a:ext uri="{FF2B5EF4-FFF2-40B4-BE49-F238E27FC236}">
                <a16:creationId xmlns:a16="http://schemas.microsoft.com/office/drawing/2014/main" id="{71B78DA2-B5A4-9DBB-B5B6-917AF14FD5D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31979" y="413972"/>
            <a:ext cx="2284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rPr>
              <a:t>改进与后续</a:t>
            </a:r>
            <a:endParaRPr lang="en-US" altLang="zh-CN" sz="2400"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178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深度视觉·原创设计 https://www.docer.com/works?userid=22383862"/>
          <p:cNvSpPr/>
          <p:nvPr/>
        </p:nvSpPr>
        <p:spPr>
          <a:xfrm>
            <a:off x="1588" y="-15376"/>
            <a:ext cx="12188825" cy="3273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深度视觉·原创设计 https://www.docer.com/works?userid=22383862"/>
          <p:cNvSpPr txBox="1"/>
          <p:nvPr/>
        </p:nvSpPr>
        <p:spPr>
          <a:xfrm>
            <a:off x="5160422" y="890789"/>
            <a:ext cx="1523714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zcoolwenyiti" panose="02000603000000000000" pitchFamily="2" charset="-122"/>
                <a:ea typeface="zcoolwenyiti" panose="02000603000000000000" pitchFamily="2" charset="-122"/>
                <a:cs typeface="+mn-ea"/>
                <a:sym typeface="+mn-lt"/>
              </a:rPr>
              <a:t>04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zcoolwenyiti" panose="02000603000000000000" pitchFamily="2" charset="-122"/>
              <a:ea typeface="zcoolwenyiti" panose="02000603000000000000" pitchFamily="2" charset="-122"/>
              <a:cs typeface="+mn-ea"/>
              <a:sym typeface="+mn-lt"/>
            </a:endParaRPr>
          </a:p>
        </p:txBody>
      </p:sp>
      <p:sp>
        <p:nvSpPr>
          <p:cNvPr id="5" name="深度视觉·原创设计 https://www.docer.com/works?userid=22383862"/>
          <p:cNvSpPr txBox="1"/>
          <p:nvPr/>
        </p:nvSpPr>
        <p:spPr>
          <a:xfrm>
            <a:off x="3553864" y="3696459"/>
            <a:ext cx="4736829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视频演示</a:t>
            </a:r>
          </a:p>
        </p:txBody>
      </p:sp>
    </p:spTree>
    <p:extLst>
      <p:ext uri="{BB962C8B-B14F-4D97-AF65-F5344CB8AC3E}">
        <p14:creationId xmlns:p14="http://schemas.microsoft.com/office/powerpoint/2010/main" val="280175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1a14c1249a5b286ede44ab55a38cbe5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34025" y="192405"/>
            <a:ext cx="2683510" cy="6148705"/>
          </a:xfrm>
          <a:prstGeom prst="rect">
            <a:avLst/>
          </a:prstGeom>
        </p:spPr>
      </p:pic>
      <p:sp>
        <p:nvSpPr>
          <p:cNvPr id="27" name="文本框 34"/>
          <p:cNvSpPr txBox="1"/>
          <p:nvPr>
            <p:custDataLst>
              <p:tags r:id="rId3"/>
            </p:custDataLst>
          </p:nvPr>
        </p:nvSpPr>
        <p:spPr>
          <a:xfrm>
            <a:off x="640080" y="426794"/>
            <a:ext cx="2284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rPr>
              <a:t>视频演示</a:t>
            </a:r>
            <a:endParaRPr lang="en-US" altLang="zh-CN" sz="2400"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  <p:pic>
        <p:nvPicPr>
          <p:cNvPr id="106" name="图片 105"/>
          <p:cNvPicPr/>
          <p:nvPr/>
        </p:nvPicPr>
        <p:blipFill>
          <a:blip r:embed="rId6"/>
          <a:stretch>
            <a:fillRect/>
          </a:stretch>
        </p:blipFill>
        <p:spPr>
          <a:xfrm>
            <a:off x="640080" y="4638675"/>
            <a:ext cx="4080510" cy="17932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>
            <a:off x="4981679" y="-1"/>
            <a:ext cx="7198360" cy="6858000"/>
          </a:xfrm>
          <a:custGeom>
            <a:avLst/>
            <a:gdLst>
              <a:gd name="connsiteX0" fmla="*/ 0 w 7198621"/>
              <a:gd name="connsiteY0" fmla="*/ 0 h 6858001"/>
              <a:gd name="connsiteX1" fmla="*/ 7198621 w 7198621"/>
              <a:gd name="connsiteY1" fmla="*/ 0 h 6858001"/>
              <a:gd name="connsiteX2" fmla="*/ 7198621 w 7198621"/>
              <a:gd name="connsiteY2" fmla="*/ 6858001 h 6858001"/>
              <a:gd name="connsiteX3" fmla="*/ 4209143 w 7198621"/>
              <a:gd name="connsiteY3" fmla="*/ 6858001 h 6858001"/>
              <a:gd name="connsiteX4" fmla="*/ 0 w 7198621"/>
              <a:gd name="connsiteY4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98621" h="6858001">
                <a:moveTo>
                  <a:pt x="0" y="0"/>
                </a:moveTo>
                <a:lnTo>
                  <a:pt x="7198621" y="0"/>
                </a:lnTo>
                <a:lnTo>
                  <a:pt x="7198621" y="6858001"/>
                </a:lnTo>
                <a:lnTo>
                  <a:pt x="4209143" y="68580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rcRect/>
            <a:stretch>
              <a:fillRect t="-10029" b="-1002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flipV="1">
            <a:off x="4642029" y="0"/>
            <a:ext cx="3123932" cy="3557498"/>
          </a:xfrm>
          <a:prstGeom prst="parallelogram">
            <a:avLst>
              <a:gd name="adj" fmla="val 69381"/>
            </a:avLst>
          </a:prstGeom>
          <a:solidFill>
            <a:srgbClr val="FEC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深度视觉·原创设计 https://www.docer.com/works?userid=22383862"/>
          <p:cNvSpPr/>
          <p:nvPr/>
        </p:nvSpPr>
        <p:spPr>
          <a:xfrm flipV="1">
            <a:off x="9251960" y="3611693"/>
            <a:ext cx="2483485" cy="3305810"/>
          </a:xfrm>
          <a:prstGeom prst="parallelogram">
            <a:avLst>
              <a:gd name="adj" fmla="val 81768"/>
            </a:avLst>
          </a:prstGeom>
          <a:solidFill>
            <a:srgbClr val="FEC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412750" y="386715"/>
            <a:ext cx="207772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b="1" i="1" dirty="0">
                <a:solidFill>
                  <a:srgbClr val="FEC54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</a:p>
        </p:txBody>
      </p:sp>
      <p:sp>
        <p:nvSpPr>
          <p:cNvPr id="12" name="深度视觉·原创设计 https://www.docer.com/works?userid=22383862"/>
          <p:cNvSpPr txBox="1"/>
          <p:nvPr/>
        </p:nvSpPr>
        <p:spPr>
          <a:xfrm>
            <a:off x="851396" y="2629436"/>
            <a:ext cx="4673642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dist"/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zcoolwenyiti" panose="02000603000000000000" pitchFamily="2" charset="-122"/>
                <a:ea typeface="zcoolwenyiti" panose="02000603000000000000" pitchFamily="2" charset="-122"/>
                <a:cs typeface="+mn-ea"/>
                <a:sym typeface="+mn-lt"/>
              </a:rPr>
              <a:t>谢谢观看</a:t>
            </a:r>
          </a:p>
        </p:txBody>
      </p:sp>
      <p:sp>
        <p:nvSpPr>
          <p:cNvPr id="13" name="深度视觉·原创设计 https://www.docer.com/works?userid=22383862"/>
          <p:cNvSpPr txBox="1"/>
          <p:nvPr/>
        </p:nvSpPr>
        <p:spPr>
          <a:xfrm>
            <a:off x="851395" y="3683958"/>
            <a:ext cx="542971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en-US" altLang="zh-CN" sz="3200" dirty="0">
                <a:solidFill>
                  <a:schemeClr val="accent2"/>
                </a:solidFill>
                <a:cs typeface="+mn-ea"/>
                <a:sym typeface="+mn-lt"/>
              </a:rPr>
              <a:t>DATA</a:t>
            </a:r>
            <a:r>
              <a:rPr lang="zh-CN" altLang="en-US" sz="3200" dirty="0">
                <a:solidFill>
                  <a:schemeClr val="accent2"/>
                </a:solidFill>
                <a:cs typeface="+mn-ea"/>
                <a:sym typeface="+mn-lt"/>
              </a:rPr>
              <a:t> </a:t>
            </a:r>
            <a:r>
              <a:rPr lang="en-US" altLang="zh-CN" sz="3200" dirty="0">
                <a:solidFill>
                  <a:schemeClr val="accent2"/>
                </a:solidFill>
                <a:cs typeface="+mn-ea"/>
                <a:sym typeface="+mn-lt"/>
              </a:rPr>
              <a:t>ANLYSISREPORT</a:t>
            </a:r>
          </a:p>
        </p:txBody>
      </p:sp>
      <p:sp>
        <p:nvSpPr>
          <p:cNvPr id="2" name="深度视觉·原创设计 https://www.docer.com/works?userid=22383862"/>
          <p:cNvSpPr/>
          <p:nvPr>
            <p:custDataLst>
              <p:tags r:id="rId1"/>
            </p:custDataLst>
          </p:nvPr>
        </p:nvSpPr>
        <p:spPr>
          <a:xfrm>
            <a:off x="923290" y="4566920"/>
            <a:ext cx="3877945" cy="52514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团队成员：</a:t>
            </a:r>
            <a:r>
              <a:rPr lang="zh-CN" altLang="en-US" sz="1400" dirty="0">
                <a:sym typeface="+mn-ea"/>
              </a:rPr>
              <a:t>卢新华、刘梓扬、陈安娜、林思妍</a:t>
            </a:r>
            <a:endParaRPr lang="zh-CN" altLang="en-US" sz="14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深度视觉·原创设计 https://www.docer.com/works?userid=22383862"/>
          <p:cNvSpPr/>
          <p:nvPr/>
        </p:nvSpPr>
        <p:spPr>
          <a:xfrm flipV="1">
            <a:off x="-1346645" y="-1721296"/>
            <a:ext cx="3123932" cy="3557498"/>
          </a:xfrm>
          <a:prstGeom prst="parallelogram">
            <a:avLst>
              <a:gd name="adj" fmla="val 69381"/>
            </a:avLst>
          </a:prstGeom>
          <a:solidFill>
            <a:srgbClr val="FEC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深度视觉·原创设计 https://www.docer.com/works?userid=22383862"/>
          <p:cNvSpPr/>
          <p:nvPr/>
        </p:nvSpPr>
        <p:spPr>
          <a:xfrm flipV="1">
            <a:off x="10950257" y="4816010"/>
            <a:ext cx="2483485" cy="3305810"/>
          </a:xfrm>
          <a:prstGeom prst="parallelogram">
            <a:avLst>
              <a:gd name="adj" fmla="val 81768"/>
            </a:avLst>
          </a:prstGeom>
          <a:solidFill>
            <a:srgbClr val="FEC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深度视觉·原创设计 https://www.docer.com/works?userid=22383862"/>
          <p:cNvSpPr txBox="1"/>
          <p:nvPr/>
        </p:nvSpPr>
        <p:spPr>
          <a:xfrm>
            <a:off x="2196927" y="638968"/>
            <a:ext cx="25228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/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zcoolwenyiti" panose="02000603000000000000" pitchFamily="2" charset="-122"/>
                <a:ea typeface="zcoolwenyiti" panose="02000603000000000000" pitchFamily="2" charset="-122"/>
                <a:cs typeface="+mn-ea"/>
                <a:sym typeface="+mn-lt"/>
              </a:rPr>
              <a:t>目录</a:t>
            </a:r>
          </a:p>
        </p:txBody>
      </p:sp>
      <p:sp>
        <p:nvSpPr>
          <p:cNvPr id="30" name="深度视觉·原创设计 https://www.docer.com/works?userid=22383862"/>
          <p:cNvSpPr txBox="1"/>
          <p:nvPr/>
        </p:nvSpPr>
        <p:spPr>
          <a:xfrm>
            <a:off x="5139437" y="820638"/>
            <a:ext cx="5429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en-US" altLang="zh-CN" sz="3200" dirty="0">
                <a:solidFill>
                  <a:schemeClr val="accent2"/>
                </a:solidFill>
                <a:cs typeface="+mn-ea"/>
                <a:sym typeface="+mn-lt"/>
              </a:rPr>
              <a:t>CONTENT</a:t>
            </a:r>
          </a:p>
        </p:txBody>
      </p:sp>
      <p:grpSp>
        <p:nvGrpSpPr>
          <p:cNvPr id="10" name="深度视觉·原创设计 https://www.docer.com/works?userid=22383862">
            <a:extLst>
              <a:ext uri="{FF2B5EF4-FFF2-40B4-BE49-F238E27FC236}">
                <a16:creationId xmlns:a16="http://schemas.microsoft.com/office/drawing/2014/main" id="{49237957-6901-A14F-8AED-43D72FCCB103}"/>
              </a:ext>
            </a:extLst>
          </p:cNvPr>
          <p:cNvGrpSpPr/>
          <p:nvPr/>
        </p:nvGrpSpPr>
        <p:grpSpPr>
          <a:xfrm>
            <a:off x="1617772" y="3512347"/>
            <a:ext cx="3217565" cy="769441"/>
            <a:chOff x="6677336" y="1886960"/>
            <a:chExt cx="3217565" cy="769441"/>
          </a:xfrm>
        </p:grpSpPr>
        <p:sp>
          <p:nvSpPr>
            <p:cNvPr id="11" name="文本框 8">
              <a:extLst>
                <a:ext uri="{FF2B5EF4-FFF2-40B4-BE49-F238E27FC236}">
                  <a16:creationId xmlns:a16="http://schemas.microsoft.com/office/drawing/2014/main" id="{F721781F-D92E-C93E-2C29-FE021AE21CD0}"/>
                </a:ext>
              </a:extLst>
            </p:cNvPr>
            <p:cNvSpPr txBox="1"/>
            <p:nvPr/>
          </p:nvSpPr>
          <p:spPr>
            <a:xfrm>
              <a:off x="6677336" y="1886960"/>
              <a:ext cx="87544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dirty="0">
                  <a:solidFill>
                    <a:schemeClr val="accent2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02</a:t>
              </a:r>
              <a:endParaRPr lang="zh-CN" altLang="en-US" sz="4400" dirty="0">
                <a:solidFill>
                  <a:schemeClr val="accent2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2" name="文本框 9">
              <a:extLst>
                <a:ext uri="{FF2B5EF4-FFF2-40B4-BE49-F238E27FC236}">
                  <a16:creationId xmlns:a16="http://schemas.microsoft.com/office/drawing/2014/main" id="{028A0F53-3C02-D3F4-B480-4ED599CA96EA}"/>
                </a:ext>
              </a:extLst>
            </p:cNvPr>
            <p:cNvSpPr txBox="1"/>
            <p:nvPr/>
          </p:nvSpPr>
          <p:spPr>
            <a:xfrm>
              <a:off x="7480584" y="1898590"/>
              <a:ext cx="2414317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交互流程设计</a:t>
              </a:r>
            </a:p>
          </p:txBody>
        </p:sp>
      </p:grpSp>
      <p:grpSp>
        <p:nvGrpSpPr>
          <p:cNvPr id="14" name="深度视觉·原创设计 https://www.docer.com/works?userid=22383862">
            <a:extLst>
              <a:ext uri="{FF2B5EF4-FFF2-40B4-BE49-F238E27FC236}">
                <a16:creationId xmlns:a16="http://schemas.microsoft.com/office/drawing/2014/main" id="{5E51713D-7189-E119-CACB-4B094F08B1AE}"/>
              </a:ext>
            </a:extLst>
          </p:cNvPr>
          <p:cNvGrpSpPr/>
          <p:nvPr/>
        </p:nvGrpSpPr>
        <p:grpSpPr>
          <a:xfrm>
            <a:off x="1617772" y="5771970"/>
            <a:ext cx="3217565" cy="768350"/>
            <a:chOff x="6677336" y="1886960"/>
            <a:chExt cx="3217565" cy="768350"/>
          </a:xfrm>
        </p:grpSpPr>
        <p:sp>
          <p:nvSpPr>
            <p:cNvPr id="15" name="文本框 8">
              <a:extLst>
                <a:ext uri="{FF2B5EF4-FFF2-40B4-BE49-F238E27FC236}">
                  <a16:creationId xmlns:a16="http://schemas.microsoft.com/office/drawing/2014/main" id="{350D9765-02AE-0857-64E8-52113D6163E0}"/>
                </a:ext>
              </a:extLst>
            </p:cNvPr>
            <p:cNvSpPr txBox="1"/>
            <p:nvPr/>
          </p:nvSpPr>
          <p:spPr>
            <a:xfrm>
              <a:off x="6677336" y="1886960"/>
              <a:ext cx="875444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dirty="0">
                  <a:solidFill>
                    <a:schemeClr val="accent2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04</a:t>
              </a:r>
              <a:endParaRPr lang="zh-CN" altLang="en-US" sz="4400" dirty="0">
                <a:solidFill>
                  <a:schemeClr val="accent2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6" name="文本框 9">
              <a:extLst>
                <a:ext uri="{FF2B5EF4-FFF2-40B4-BE49-F238E27FC236}">
                  <a16:creationId xmlns:a16="http://schemas.microsoft.com/office/drawing/2014/main" id="{95EC2801-1C0C-61B8-BE68-CE4883E237BF}"/>
                </a:ext>
              </a:extLst>
            </p:cNvPr>
            <p:cNvSpPr txBox="1"/>
            <p:nvPr/>
          </p:nvSpPr>
          <p:spPr>
            <a:xfrm>
              <a:off x="7480584" y="1898590"/>
              <a:ext cx="2414317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视频演示</a:t>
              </a:r>
            </a:p>
          </p:txBody>
        </p:sp>
      </p:grpSp>
      <p:grpSp>
        <p:nvGrpSpPr>
          <p:cNvPr id="13" name="深度视觉·原创设计 https://www.docer.com/works?userid=22383862">
            <a:extLst>
              <a:ext uri="{FF2B5EF4-FFF2-40B4-BE49-F238E27FC236}">
                <a16:creationId xmlns:a16="http://schemas.microsoft.com/office/drawing/2014/main" id="{A7630CB7-3CB9-F27D-C45F-EEBF64829668}"/>
              </a:ext>
            </a:extLst>
          </p:cNvPr>
          <p:cNvGrpSpPr/>
          <p:nvPr/>
        </p:nvGrpSpPr>
        <p:grpSpPr>
          <a:xfrm>
            <a:off x="1617772" y="2387325"/>
            <a:ext cx="3217565" cy="777049"/>
            <a:chOff x="6677336" y="1886960"/>
            <a:chExt cx="3217565" cy="768350"/>
          </a:xfrm>
        </p:grpSpPr>
        <p:sp>
          <p:nvSpPr>
            <p:cNvPr id="17" name="文本框 8">
              <a:extLst>
                <a:ext uri="{FF2B5EF4-FFF2-40B4-BE49-F238E27FC236}">
                  <a16:creationId xmlns:a16="http://schemas.microsoft.com/office/drawing/2014/main" id="{A6D06C3B-E154-FBD8-3C9D-D22AC5576B68}"/>
                </a:ext>
              </a:extLst>
            </p:cNvPr>
            <p:cNvSpPr txBox="1"/>
            <p:nvPr/>
          </p:nvSpPr>
          <p:spPr>
            <a:xfrm>
              <a:off x="6677336" y="1886960"/>
              <a:ext cx="875444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dirty="0">
                  <a:solidFill>
                    <a:schemeClr val="accent2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01</a:t>
              </a:r>
              <a:endParaRPr lang="zh-CN" altLang="en-US" sz="4400" dirty="0">
                <a:solidFill>
                  <a:schemeClr val="accent2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8" name="文本框 9">
              <a:extLst>
                <a:ext uri="{FF2B5EF4-FFF2-40B4-BE49-F238E27FC236}">
                  <a16:creationId xmlns:a16="http://schemas.microsoft.com/office/drawing/2014/main" id="{B83FA5F8-A10E-195D-F6DA-E37883F8B0F3}"/>
                </a:ext>
              </a:extLst>
            </p:cNvPr>
            <p:cNvSpPr txBox="1"/>
            <p:nvPr/>
          </p:nvSpPr>
          <p:spPr>
            <a:xfrm>
              <a:off x="7480584" y="1898590"/>
              <a:ext cx="2414317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页面设计</a:t>
              </a:r>
            </a:p>
          </p:txBody>
        </p:sp>
      </p:grpSp>
      <p:grpSp>
        <p:nvGrpSpPr>
          <p:cNvPr id="20" name="深度视觉·原创设计 https://www.docer.com/works?userid=22383862">
            <a:extLst>
              <a:ext uri="{FF2B5EF4-FFF2-40B4-BE49-F238E27FC236}">
                <a16:creationId xmlns:a16="http://schemas.microsoft.com/office/drawing/2014/main" id="{2DE2AA0C-7E0E-A070-B817-BB0D20E140BA}"/>
              </a:ext>
            </a:extLst>
          </p:cNvPr>
          <p:cNvGrpSpPr/>
          <p:nvPr/>
        </p:nvGrpSpPr>
        <p:grpSpPr>
          <a:xfrm>
            <a:off x="1617772" y="4629761"/>
            <a:ext cx="3217565" cy="769441"/>
            <a:chOff x="6677336" y="1886960"/>
            <a:chExt cx="3217565" cy="769441"/>
          </a:xfrm>
        </p:grpSpPr>
        <p:sp>
          <p:nvSpPr>
            <p:cNvPr id="21" name="文本框 8">
              <a:extLst>
                <a:ext uri="{FF2B5EF4-FFF2-40B4-BE49-F238E27FC236}">
                  <a16:creationId xmlns:a16="http://schemas.microsoft.com/office/drawing/2014/main" id="{304713F8-DA0E-C272-7C40-C4E35BA36690}"/>
                </a:ext>
              </a:extLst>
            </p:cNvPr>
            <p:cNvSpPr txBox="1"/>
            <p:nvPr/>
          </p:nvSpPr>
          <p:spPr>
            <a:xfrm>
              <a:off x="6677336" y="1886960"/>
              <a:ext cx="87544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dirty="0">
                  <a:solidFill>
                    <a:schemeClr val="accent2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03</a:t>
              </a:r>
              <a:endParaRPr lang="zh-CN" altLang="en-US" sz="4400" dirty="0">
                <a:solidFill>
                  <a:schemeClr val="accent2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22" name="文本框 9">
              <a:extLst>
                <a:ext uri="{FF2B5EF4-FFF2-40B4-BE49-F238E27FC236}">
                  <a16:creationId xmlns:a16="http://schemas.microsoft.com/office/drawing/2014/main" id="{5F5E39C2-CD3A-EE84-B9DF-2DFF466F9B74}"/>
                </a:ext>
              </a:extLst>
            </p:cNvPr>
            <p:cNvSpPr txBox="1"/>
            <p:nvPr/>
          </p:nvSpPr>
          <p:spPr>
            <a:xfrm>
              <a:off x="7480584" y="1898590"/>
              <a:ext cx="2414317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思源黑体" panose="020B0500000000000000" pitchFamily="34" charset="-122"/>
                </a:rPr>
                <a:t>改进与后续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深度视觉·原创设计 https://www.docer.com/works?userid=22383862"/>
          <p:cNvSpPr/>
          <p:nvPr/>
        </p:nvSpPr>
        <p:spPr>
          <a:xfrm>
            <a:off x="1588" y="-15376"/>
            <a:ext cx="12188825" cy="327373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深度视觉·原创设计 https://www.docer.com/works?userid=22383862"/>
          <p:cNvSpPr txBox="1"/>
          <p:nvPr/>
        </p:nvSpPr>
        <p:spPr>
          <a:xfrm>
            <a:off x="5160422" y="890789"/>
            <a:ext cx="1523714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zcoolwenyiti" panose="02000603000000000000" pitchFamily="2" charset="-122"/>
                <a:ea typeface="zcoolwenyiti" panose="02000603000000000000" pitchFamily="2" charset="-122"/>
                <a:cs typeface="+mn-ea"/>
                <a:sym typeface="+mn-lt"/>
              </a:rPr>
              <a:t>01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zcoolwenyiti" panose="02000603000000000000" pitchFamily="2" charset="-122"/>
              <a:ea typeface="zcoolwenyiti" panose="02000603000000000000" pitchFamily="2" charset="-122"/>
              <a:cs typeface="+mn-ea"/>
              <a:sym typeface="+mn-lt"/>
            </a:endParaRPr>
          </a:p>
        </p:txBody>
      </p:sp>
      <p:sp>
        <p:nvSpPr>
          <p:cNvPr id="5" name="深度视觉·原创设计 https://www.docer.com/works?userid=22383862"/>
          <p:cNvSpPr txBox="1"/>
          <p:nvPr/>
        </p:nvSpPr>
        <p:spPr>
          <a:xfrm>
            <a:off x="3553864" y="3696459"/>
            <a:ext cx="4736829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页面设计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深度视觉·原创设计 https://www.docer.com/works?userid=22383862"/>
          <p:cNvGrpSpPr/>
          <p:nvPr/>
        </p:nvGrpSpPr>
        <p:grpSpPr>
          <a:xfrm>
            <a:off x="466202" y="1588"/>
            <a:ext cx="12398219" cy="6858000"/>
            <a:chOff x="466202" y="1588"/>
            <a:chExt cx="12398219" cy="6858000"/>
          </a:xfrm>
        </p:grpSpPr>
        <p:sp>
          <p:nvSpPr>
            <p:cNvPr id="13" name="Freeform 8"/>
            <p:cNvSpPr/>
            <p:nvPr/>
          </p:nvSpPr>
          <p:spPr bwMode="auto">
            <a:xfrm>
              <a:off x="5715175" y="1588"/>
              <a:ext cx="6480000" cy="6858000"/>
            </a:xfrm>
            <a:prstGeom prst="parallelogram">
              <a:avLst>
                <a:gd name="adj" fmla="val 48222"/>
              </a:avLst>
            </a:prstGeom>
            <a:solidFill>
              <a:schemeClr val="accent1">
                <a:alpha val="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4" name="文本框 34"/>
            <p:cNvSpPr txBox="1"/>
            <p:nvPr/>
          </p:nvSpPr>
          <p:spPr>
            <a:xfrm>
              <a:off x="466202" y="420589"/>
              <a:ext cx="28625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思源黑体" panose="020B0500000000000000" pitchFamily="34" charset="-122"/>
                </a:rPr>
                <a:t>1</a:t>
              </a:r>
              <a:r>
                <a:rPr lang="zh-CN" altLang="en-US" sz="2400" dirty="0"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思源黑体" panose="020B0500000000000000" pitchFamily="34" charset="-122"/>
                </a:rPr>
                <a:t>、进入软件</a:t>
              </a:r>
              <a:endParaRPr lang="en-US" altLang="zh-CN" sz="2400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endParaRPr>
            </a:p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思源黑体" panose="020B0500000000000000" pitchFamily="34" charset="-122"/>
                </a:rPr>
                <a:t>Enter app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endParaRPr>
            </a:p>
          </p:txBody>
        </p:sp>
        <p:sp>
          <p:nvSpPr>
            <p:cNvPr id="17" name="Freeform 8"/>
            <p:cNvSpPr/>
            <p:nvPr/>
          </p:nvSpPr>
          <p:spPr bwMode="auto">
            <a:xfrm>
              <a:off x="11519578" y="5436296"/>
              <a:ext cx="1344843" cy="1423292"/>
            </a:xfrm>
            <a:prstGeom prst="parallelogram">
              <a:avLst>
                <a:gd name="adj" fmla="val 48222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7" name="深度视觉·原创设计 https://www.docer.com/works?userid=22383862"/>
          <p:cNvSpPr/>
          <p:nvPr/>
        </p:nvSpPr>
        <p:spPr>
          <a:xfrm>
            <a:off x="9174846" y="6188075"/>
            <a:ext cx="2460812" cy="2634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0" name="深度视觉·原创设计 https://www.docer.com/works?userid=22383862"/>
          <p:cNvSpPr/>
          <p:nvPr/>
        </p:nvSpPr>
        <p:spPr>
          <a:xfrm>
            <a:off x="922799" y="1702892"/>
            <a:ext cx="3599180" cy="1575250"/>
          </a:xfrm>
          <a:prstGeom prst="rect">
            <a:avLst/>
          </a:prstGeom>
        </p:spPr>
        <p:txBody>
          <a:bodyPr wrap="square" lIns="91433" tIns="45716" rIns="91433" bIns="45716">
            <a:noAutofit/>
          </a:bodyPr>
          <a:lstStyle/>
          <a:p>
            <a:pPr marL="171450" indent="-171450">
              <a:lnSpc>
                <a:spcPts val="2000"/>
              </a:lnSpc>
              <a:buFont typeface="Wingdings" panose="05000000000000000000" charset="0"/>
              <a:buChar char="Ø"/>
              <a:defRPr/>
            </a:pPr>
            <a:r>
              <a:rPr lang="zh-CN" altLang="en-US" sz="1600" dirty="0">
                <a:latin typeface="+mn-ea"/>
                <a:sym typeface="FZHei-B01S" panose="02010601030101010101" pitchFamily="2" charset="-122"/>
              </a:rPr>
              <a:t>应用图标采用</a:t>
            </a:r>
            <a:r>
              <a:rPr lang="zh-CN" altLang="en-US" sz="1600" dirty="0">
                <a:solidFill>
                  <a:schemeClr val="tx1"/>
                </a:solidFill>
                <a:latin typeface="+mn-ea"/>
                <a:sym typeface="FZHei-B01S" panose="02010601030101010101" pitchFamily="2" charset="-122"/>
              </a:rPr>
              <a:t>红蓝搭配风格</a:t>
            </a:r>
            <a:endParaRPr lang="en-US" altLang="zh-CN" sz="1600" dirty="0">
              <a:solidFill>
                <a:schemeClr val="tx1"/>
              </a:solidFill>
              <a:latin typeface="+mn-ea"/>
              <a:sym typeface="FZHei-B01S" panose="02010601030101010101" pitchFamily="2" charset="-122"/>
            </a:endParaRPr>
          </a:p>
          <a:p>
            <a:pPr marL="171450" indent="-171450">
              <a:lnSpc>
                <a:spcPts val="2000"/>
              </a:lnSpc>
              <a:buFont typeface="Wingdings" panose="05000000000000000000" charset="0"/>
              <a:buChar char="Ø"/>
              <a:defRPr/>
            </a:pPr>
            <a:endParaRPr lang="en-US" altLang="zh-CN" sz="1600" dirty="0">
              <a:latin typeface="+mn-ea"/>
              <a:sym typeface="FZHei-B01S" panose="02010601030101010101" pitchFamily="2" charset="-122"/>
            </a:endParaRPr>
          </a:p>
          <a:p>
            <a:pPr marL="171450" indent="-171450">
              <a:lnSpc>
                <a:spcPts val="2000"/>
              </a:lnSpc>
              <a:buFont typeface="Wingdings" panose="05000000000000000000" charset="0"/>
              <a:buChar char="Ø"/>
              <a:defRPr/>
            </a:pPr>
            <a:r>
              <a:rPr lang="zh-CN" altLang="en-US" sz="1600" dirty="0">
                <a:solidFill>
                  <a:schemeClr val="tx1"/>
                </a:solidFill>
                <a:latin typeface="+mn-ea"/>
                <a:sym typeface="FZHei-B01S" panose="02010601030101010101" pitchFamily="2" charset="-122"/>
              </a:rPr>
              <a:t>进入</a:t>
            </a:r>
            <a:r>
              <a:rPr lang="en-US" altLang="zh-CN" sz="1600" dirty="0">
                <a:solidFill>
                  <a:schemeClr val="tx1"/>
                </a:solidFill>
                <a:latin typeface="+mn-ea"/>
                <a:sym typeface="FZHei-B01S" panose="02010601030101010101" pitchFamily="2" charset="-122"/>
              </a:rPr>
              <a:t>app</a:t>
            </a:r>
            <a:r>
              <a:rPr lang="zh-CN" altLang="en-US" sz="1600" dirty="0">
                <a:solidFill>
                  <a:schemeClr val="tx1"/>
                </a:solidFill>
                <a:latin typeface="+mn-ea"/>
                <a:sym typeface="FZHei-B01S" panose="02010601030101010101" pitchFamily="2" charset="-122"/>
              </a:rPr>
              <a:t>的时含有入场动画</a:t>
            </a:r>
            <a:endParaRPr lang="en-US" altLang="zh-CN" sz="1600" dirty="0">
              <a:solidFill>
                <a:schemeClr val="tx1"/>
              </a:solidFill>
              <a:latin typeface="+mn-ea"/>
              <a:sym typeface="FZHei-B01S" panose="02010601030101010101" pitchFamily="2" charset="-122"/>
            </a:endParaRPr>
          </a:p>
          <a:p>
            <a:pPr marL="171450" indent="-171450">
              <a:lnSpc>
                <a:spcPts val="2000"/>
              </a:lnSpc>
              <a:buFont typeface="Wingdings" panose="05000000000000000000" charset="0"/>
              <a:buChar char="Ø"/>
              <a:defRPr/>
            </a:pPr>
            <a:endParaRPr lang="en-US" altLang="zh-CN" sz="1400" dirty="0">
              <a:latin typeface="+mn-ea"/>
              <a:sym typeface="FZHei-B01S" panose="02010601030101010101" pitchFamily="2" charset="-122"/>
            </a:endParaRPr>
          </a:p>
          <a:p>
            <a:pPr marL="171450" indent="-171450">
              <a:lnSpc>
                <a:spcPts val="2000"/>
              </a:lnSpc>
              <a:buFont typeface="Wingdings" panose="05000000000000000000" charset="0"/>
              <a:buChar char="Ø"/>
              <a:defRPr/>
            </a:pPr>
            <a:endParaRPr lang="en-US" altLang="zh-CN" sz="1400" dirty="0">
              <a:solidFill>
                <a:schemeClr val="tx1"/>
              </a:solidFill>
              <a:latin typeface="+mn-ea"/>
              <a:sym typeface="FZHei-B01S" panose="02010601030101010101" pitchFamily="2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9AAB851-B5C6-88F5-B012-60CB75FC8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020" y="2426034"/>
            <a:ext cx="1078523" cy="126700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C0FEEAE-9DA6-5FD5-4977-4EBF2F3EC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645" y="743753"/>
            <a:ext cx="2088981" cy="4631569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0706B03C-6250-93B4-64CB-E5FA2041E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6254" y="776718"/>
            <a:ext cx="2109968" cy="45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深度视觉·原创设计 https://www.docer.com/works?userid=22383862"/>
          <p:cNvGrpSpPr/>
          <p:nvPr/>
        </p:nvGrpSpPr>
        <p:grpSpPr>
          <a:xfrm>
            <a:off x="367126" y="1588"/>
            <a:ext cx="12497295" cy="6858000"/>
            <a:chOff x="367126" y="1588"/>
            <a:chExt cx="12497295" cy="6858000"/>
          </a:xfrm>
        </p:grpSpPr>
        <p:sp>
          <p:nvSpPr>
            <p:cNvPr id="13" name="Freeform 8"/>
            <p:cNvSpPr/>
            <p:nvPr/>
          </p:nvSpPr>
          <p:spPr bwMode="auto">
            <a:xfrm>
              <a:off x="5715175" y="1588"/>
              <a:ext cx="6480000" cy="6858000"/>
            </a:xfrm>
            <a:prstGeom prst="parallelogram">
              <a:avLst>
                <a:gd name="adj" fmla="val 48222"/>
              </a:avLst>
            </a:prstGeom>
            <a:solidFill>
              <a:schemeClr val="accent1">
                <a:alpha val="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4" name="文本框 34"/>
            <p:cNvSpPr txBox="1"/>
            <p:nvPr/>
          </p:nvSpPr>
          <p:spPr>
            <a:xfrm>
              <a:off x="367126" y="290855"/>
              <a:ext cx="28625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思源黑体" panose="020B0500000000000000" pitchFamily="34" charset="-122"/>
                </a:rPr>
                <a:t>2</a:t>
              </a:r>
              <a:r>
                <a:rPr lang="zh-CN" altLang="en-US" sz="2400" dirty="0"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思源黑体" panose="020B0500000000000000" pitchFamily="34" charset="-122"/>
                </a:rPr>
                <a:t>、注册登陆界面</a:t>
              </a:r>
              <a:endParaRPr lang="en-US" altLang="zh-CN" sz="2400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endParaRPr>
            </a:p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思源黑体" panose="020B0500000000000000" pitchFamily="34" charset="-122"/>
                </a:rPr>
                <a:t>Register and  Login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endParaRPr>
            </a:p>
          </p:txBody>
        </p:sp>
        <p:sp>
          <p:nvSpPr>
            <p:cNvPr id="17" name="Freeform 8"/>
            <p:cNvSpPr/>
            <p:nvPr/>
          </p:nvSpPr>
          <p:spPr bwMode="auto">
            <a:xfrm>
              <a:off x="11519578" y="5436296"/>
              <a:ext cx="1344843" cy="1423292"/>
            </a:xfrm>
            <a:prstGeom prst="parallelogram">
              <a:avLst>
                <a:gd name="adj" fmla="val 48222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7" name="深度视觉·原创设计 https://www.docer.com/works?userid=22383862"/>
          <p:cNvSpPr/>
          <p:nvPr/>
        </p:nvSpPr>
        <p:spPr>
          <a:xfrm>
            <a:off x="9174846" y="6188075"/>
            <a:ext cx="2460812" cy="2634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0" name="深度视觉·原创设计 https://www.docer.com/works?userid=22383862"/>
          <p:cNvSpPr/>
          <p:nvPr/>
        </p:nvSpPr>
        <p:spPr>
          <a:xfrm>
            <a:off x="599977" y="1508186"/>
            <a:ext cx="3599180" cy="3912235"/>
          </a:xfrm>
          <a:prstGeom prst="rect">
            <a:avLst/>
          </a:prstGeom>
        </p:spPr>
        <p:txBody>
          <a:bodyPr wrap="square" lIns="91433" tIns="45716" rIns="91433" bIns="45716">
            <a:noAutofit/>
          </a:bodyPr>
          <a:lstStyle/>
          <a:p>
            <a:pPr marL="171450" indent="-171450">
              <a:lnSpc>
                <a:spcPts val="2000"/>
              </a:lnSpc>
              <a:buFont typeface="Wingdings" panose="05000000000000000000" charset="0"/>
              <a:buChar char="Ø"/>
              <a:defRPr/>
            </a:pPr>
            <a:r>
              <a:rPr lang="zh-CN" altLang="en-US" sz="1600" dirty="0">
                <a:latin typeface="+mn-ea"/>
                <a:sym typeface="FZHei-B01S" panose="02010601030101010101" pitchFamily="2" charset="-122"/>
              </a:rPr>
              <a:t>主页含有注册与游客预览入口</a:t>
            </a:r>
            <a:endParaRPr lang="en-US" altLang="zh-CN" sz="1600" dirty="0">
              <a:latin typeface="+mn-ea"/>
              <a:sym typeface="FZHei-B01S" panose="02010601030101010101" pitchFamily="2" charset="-122"/>
            </a:endParaRPr>
          </a:p>
          <a:p>
            <a:pPr marL="171450" indent="-171450">
              <a:lnSpc>
                <a:spcPts val="2000"/>
              </a:lnSpc>
              <a:buFont typeface="Wingdings" panose="05000000000000000000" charset="0"/>
              <a:buChar char="Ø"/>
              <a:defRPr/>
            </a:pPr>
            <a:endParaRPr lang="en-US" altLang="zh-CN" sz="1600" dirty="0">
              <a:solidFill>
                <a:schemeClr val="tx1"/>
              </a:solidFill>
              <a:latin typeface="+mn-ea"/>
              <a:sym typeface="FZHei-B01S" panose="02010601030101010101" pitchFamily="2" charset="-122"/>
            </a:endParaRPr>
          </a:p>
          <a:p>
            <a:pPr marL="171450" lvl="0" indent="-171450" algn="l">
              <a:lnSpc>
                <a:spcPts val="2000"/>
              </a:lnSpc>
              <a:buFont typeface="Wingdings" panose="05000000000000000000" charset="0"/>
              <a:buChar char="Ø"/>
              <a:defRPr/>
            </a:pPr>
            <a:r>
              <a:rPr lang="zh-CN" altLang="en-US" sz="1600" dirty="0">
                <a:solidFill>
                  <a:schemeClr val="tx1"/>
                </a:solidFill>
                <a:latin typeface="+mn-ea"/>
                <a:sym typeface="FZHei-B01S" panose="02010601030101010101" pitchFamily="2" charset="-122"/>
              </a:rPr>
              <a:t>界面以蓝白色调为主，含渐变色彩与圆角矩形元素，边缘处有波浪流动的动态效果</a:t>
            </a:r>
            <a:endParaRPr lang="en-US" altLang="zh-CN" sz="1600" dirty="0">
              <a:solidFill>
                <a:schemeClr val="tx1"/>
              </a:solidFill>
              <a:latin typeface="+mn-ea"/>
              <a:sym typeface="FZHei-B01S" panose="02010601030101010101" pitchFamily="2" charset="-122"/>
            </a:endParaRPr>
          </a:p>
          <a:p>
            <a:pPr marL="171450" lvl="0" indent="-171450" algn="l">
              <a:lnSpc>
                <a:spcPts val="2000"/>
              </a:lnSpc>
              <a:buFont typeface="Wingdings" panose="05000000000000000000" charset="0"/>
              <a:buChar char="Ø"/>
              <a:defRPr/>
            </a:pPr>
            <a:endParaRPr lang="en-US" altLang="zh-CN" sz="1600" dirty="0">
              <a:latin typeface="+mn-ea"/>
              <a:sym typeface="FZHei-B01S" panose="02010601030101010101" pitchFamily="2" charset="-122"/>
            </a:endParaRPr>
          </a:p>
          <a:p>
            <a:pPr marL="171450" lvl="0" indent="-171450" algn="l">
              <a:lnSpc>
                <a:spcPts val="2000"/>
              </a:lnSpc>
              <a:buFont typeface="Wingdings" panose="05000000000000000000" charset="0"/>
              <a:buChar char="Ø"/>
              <a:defRPr/>
            </a:pPr>
            <a:r>
              <a:rPr lang="zh-CN" altLang="en-US" sz="1600" dirty="0">
                <a:solidFill>
                  <a:schemeClr val="tx1"/>
                </a:solidFill>
                <a:latin typeface="+mn-ea"/>
                <a:sym typeface="FZHei-B01S" panose="02010601030101010101" pitchFamily="2" charset="-122"/>
              </a:rPr>
              <a:t>登录与注册界面的背景布局对称</a:t>
            </a:r>
            <a:endParaRPr lang="en-US" altLang="zh-CN" sz="1600" dirty="0">
              <a:solidFill>
                <a:schemeClr val="tx1"/>
              </a:solidFill>
              <a:latin typeface="+mn-ea"/>
              <a:sym typeface="FZHei-B01S" panose="02010601030101010101" pitchFamily="2" charset="-122"/>
            </a:endParaRPr>
          </a:p>
          <a:p>
            <a:pPr marL="171450" lvl="0" indent="-171450" algn="l">
              <a:lnSpc>
                <a:spcPts val="2000"/>
              </a:lnSpc>
              <a:buFont typeface="Wingdings" panose="05000000000000000000" charset="0"/>
              <a:buChar char="Ø"/>
              <a:defRPr/>
            </a:pPr>
            <a:endParaRPr lang="zh-CN" altLang="en-US" sz="1600" dirty="0">
              <a:solidFill>
                <a:schemeClr val="tx1"/>
              </a:solidFill>
              <a:latin typeface="+mn-ea"/>
              <a:sym typeface="FZHei-B01S" panose="02010601030101010101" pitchFamily="2" charset="-122"/>
            </a:endParaRPr>
          </a:p>
          <a:p>
            <a:pPr marL="171450" indent="-171450">
              <a:lnSpc>
                <a:spcPts val="2000"/>
              </a:lnSpc>
              <a:buFont typeface="Wingdings" panose="05000000000000000000" charset="0"/>
              <a:buChar char="Ø"/>
              <a:defRPr/>
            </a:pPr>
            <a:r>
              <a:rPr lang="zh-CN" altLang="en-US" sz="1600" dirty="0">
                <a:latin typeface="+mn-ea"/>
                <a:sym typeface="FZHei-B01S" panose="02010601030101010101" pitchFamily="2" charset="-122"/>
              </a:rPr>
              <a:t>进入与切换页面时带有控件与</a:t>
            </a:r>
            <a:r>
              <a:rPr lang="en-US" altLang="zh-CN" sz="1600" dirty="0">
                <a:latin typeface="+mn-ea"/>
                <a:sym typeface="FZHei-B01S" panose="02010601030101010101" pitchFamily="2" charset="-122"/>
              </a:rPr>
              <a:t>activity</a:t>
            </a:r>
            <a:r>
              <a:rPr lang="zh-CN" altLang="en-US" sz="1600" dirty="0">
                <a:latin typeface="+mn-ea"/>
                <a:sym typeface="FZHei-B01S" panose="02010601030101010101" pitchFamily="2" charset="-122"/>
              </a:rPr>
              <a:t>的过渡动画</a:t>
            </a:r>
            <a:endParaRPr lang="en-US" altLang="zh-CN" sz="1600" dirty="0">
              <a:latin typeface="+mn-ea"/>
              <a:sym typeface="FZHei-B01S" panose="02010601030101010101" pitchFamily="2" charset="-122"/>
            </a:endParaRPr>
          </a:p>
          <a:p>
            <a:pPr marL="171450" indent="-171450">
              <a:lnSpc>
                <a:spcPts val="2000"/>
              </a:lnSpc>
              <a:buFont typeface="Wingdings" panose="05000000000000000000" charset="0"/>
              <a:buChar char="Ø"/>
              <a:defRPr/>
            </a:pPr>
            <a:endParaRPr lang="zh-CN" altLang="en-US" sz="1600" dirty="0">
              <a:solidFill>
                <a:schemeClr val="tx1"/>
              </a:solidFill>
              <a:latin typeface="+mn-ea"/>
              <a:sym typeface="FZHei-B01S" panose="02010601030101010101" pitchFamily="2" charset="-122"/>
            </a:endParaRPr>
          </a:p>
          <a:p>
            <a:pPr marL="171450" lvl="0" indent="-171450" algn="l">
              <a:lnSpc>
                <a:spcPts val="2000"/>
              </a:lnSpc>
              <a:buFont typeface="Wingdings" panose="05000000000000000000" charset="0"/>
              <a:buChar char="Ø"/>
              <a:defRPr/>
            </a:pPr>
            <a:r>
              <a:rPr lang="zh-CN" altLang="en-US" sz="1600" dirty="0">
                <a:solidFill>
                  <a:schemeClr val="tx1"/>
                </a:solidFill>
                <a:latin typeface="+mn-ea"/>
                <a:sym typeface="FZHei-B01S" panose="02010601030101010101" pitchFamily="2" charset="-122"/>
              </a:rPr>
              <a:t>用户在输入密码时，可自主选择是否显示密码</a:t>
            </a:r>
            <a:endParaRPr lang="en-US" altLang="zh-CN" sz="1600" dirty="0">
              <a:solidFill>
                <a:schemeClr val="tx1"/>
              </a:solidFill>
              <a:latin typeface="+mn-ea"/>
              <a:sym typeface="FZHei-B01S" panose="02010601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EF93B67-C656-D686-19A0-69EA4BBED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834" y="487139"/>
            <a:ext cx="2354794" cy="523821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E4126B9-8382-1958-7A95-2EC5CE6A3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6276" y="464310"/>
            <a:ext cx="2460811" cy="52610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深度视觉·原创设计 https://www.docer.com/works?userid=22383862"/>
          <p:cNvGrpSpPr/>
          <p:nvPr/>
        </p:nvGrpSpPr>
        <p:grpSpPr>
          <a:xfrm>
            <a:off x="367126" y="1588"/>
            <a:ext cx="12497295" cy="6858000"/>
            <a:chOff x="367126" y="1588"/>
            <a:chExt cx="12497295" cy="6858000"/>
          </a:xfrm>
        </p:grpSpPr>
        <p:sp>
          <p:nvSpPr>
            <p:cNvPr id="9" name="Freeform 8"/>
            <p:cNvSpPr/>
            <p:nvPr/>
          </p:nvSpPr>
          <p:spPr bwMode="auto">
            <a:xfrm>
              <a:off x="5715175" y="1588"/>
              <a:ext cx="6480000" cy="6858000"/>
            </a:xfrm>
            <a:prstGeom prst="parallelogram">
              <a:avLst>
                <a:gd name="adj" fmla="val 48222"/>
              </a:avLst>
            </a:prstGeom>
            <a:solidFill>
              <a:schemeClr val="accent1">
                <a:alpha val="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10" name="文本框 34"/>
            <p:cNvSpPr txBox="1"/>
            <p:nvPr/>
          </p:nvSpPr>
          <p:spPr>
            <a:xfrm>
              <a:off x="367126" y="290855"/>
              <a:ext cx="296430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思源黑体" panose="020B0500000000000000" pitchFamily="34" charset="-122"/>
                </a:rPr>
                <a:t>3</a:t>
              </a:r>
              <a:r>
                <a:rPr lang="zh-CN" altLang="en-US" sz="2400" dirty="0"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思源黑体" panose="020B0500000000000000" pitchFamily="34" charset="-122"/>
                </a:rPr>
                <a:t>、软件主页</a:t>
              </a:r>
              <a:endParaRPr lang="en-US" altLang="zh-CN" sz="2400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endParaRPr>
            </a:p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思源黑体" panose="020B0500000000000000" pitchFamily="34" charset="-122"/>
                </a:rPr>
                <a:t>Software homepage interface</a:t>
              </a:r>
            </a:p>
            <a:p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endParaRPr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11519578" y="5436296"/>
              <a:ext cx="1344843" cy="1423292"/>
            </a:xfrm>
            <a:prstGeom prst="parallelogram">
              <a:avLst>
                <a:gd name="adj" fmla="val 48222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3" name="深度视觉·原创设计 https://www.docer.com/works?userid=22383862"/>
          <p:cNvSpPr>
            <a:spLocks noChangeArrowheads="1"/>
          </p:cNvSpPr>
          <p:nvPr/>
        </p:nvSpPr>
        <p:spPr bwMode="auto">
          <a:xfrm>
            <a:off x="2930441" y="5762636"/>
            <a:ext cx="400989" cy="352297"/>
          </a:xfrm>
          <a:custGeom>
            <a:avLst/>
            <a:gdLst>
              <a:gd name="T0" fmla="*/ 221804 w 498"/>
              <a:gd name="T1" fmla="*/ 194813 h 435"/>
              <a:gd name="T2" fmla="*/ 221804 w 498"/>
              <a:gd name="T3" fmla="*/ 194813 h 435"/>
              <a:gd name="T4" fmla="*/ 217341 w 498"/>
              <a:gd name="T5" fmla="*/ 147232 h 435"/>
              <a:gd name="T6" fmla="*/ 189671 w 498"/>
              <a:gd name="T7" fmla="*/ 131521 h 435"/>
              <a:gd name="T8" fmla="*/ 166018 w 498"/>
              <a:gd name="T9" fmla="*/ 103691 h 435"/>
              <a:gd name="T10" fmla="*/ 174051 w 498"/>
              <a:gd name="T11" fmla="*/ 87980 h 435"/>
              <a:gd name="T12" fmla="*/ 182084 w 498"/>
              <a:gd name="T13" fmla="*/ 71372 h 435"/>
              <a:gd name="T14" fmla="*/ 178068 w 498"/>
              <a:gd name="T15" fmla="*/ 67781 h 435"/>
              <a:gd name="T16" fmla="*/ 182084 w 498"/>
              <a:gd name="T17" fmla="*/ 51621 h 435"/>
              <a:gd name="T18" fmla="*/ 154415 w 498"/>
              <a:gd name="T19" fmla="*/ 27830 h 435"/>
              <a:gd name="T20" fmla="*/ 126745 w 498"/>
              <a:gd name="T21" fmla="*/ 51621 h 435"/>
              <a:gd name="T22" fmla="*/ 130762 w 498"/>
              <a:gd name="T23" fmla="*/ 67781 h 435"/>
              <a:gd name="T24" fmla="*/ 126745 w 498"/>
              <a:gd name="T25" fmla="*/ 71372 h 435"/>
              <a:gd name="T26" fmla="*/ 134778 w 498"/>
              <a:gd name="T27" fmla="*/ 87980 h 435"/>
              <a:gd name="T28" fmla="*/ 138795 w 498"/>
              <a:gd name="T29" fmla="*/ 103691 h 435"/>
              <a:gd name="T30" fmla="*/ 130762 w 498"/>
              <a:gd name="T31" fmla="*/ 123441 h 435"/>
              <a:gd name="T32" fmla="*/ 170035 w 498"/>
              <a:gd name="T33" fmla="*/ 163392 h 435"/>
              <a:gd name="T34" fmla="*/ 170035 w 498"/>
              <a:gd name="T35" fmla="*/ 194813 h 435"/>
              <a:gd name="T36" fmla="*/ 221804 w 498"/>
              <a:gd name="T37" fmla="*/ 194813 h 435"/>
              <a:gd name="T38" fmla="*/ 115142 w 498"/>
              <a:gd name="T39" fmla="*/ 135561 h 435"/>
              <a:gd name="T40" fmla="*/ 115142 w 498"/>
              <a:gd name="T41" fmla="*/ 135561 h 435"/>
              <a:gd name="T42" fmla="*/ 83455 w 498"/>
              <a:gd name="T43" fmla="*/ 103691 h 435"/>
              <a:gd name="T44" fmla="*/ 95059 w 498"/>
              <a:gd name="T45" fmla="*/ 75412 h 435"/>
              <a:gd name="T46" fmla="*/ 103092 w 498"/>
              <a:gd name="T47" fmla="*/ 59701 h 435"/>
              <a:gd name="T48" fmla="*/ 99075 w 498"/>
              <a:gd name="T49" fmla="*/ 51621 h 435"/>
              <a:gd name="T50" fmla="*/ 103092 w 498"/>
              <a:gd name="T51" fmla="*/ 31870 h 435"/>
              <a:gd name="T52" fmla="*/ 67389 w 498"/>
              <a:gd name="T53" fmla="*/ 0 h 435"/>
              <a:gd name="T54" fmla="*/ 31686 w 498"/>
              <a:gd name="T55" fmla="*/ 31870 h 435"/>
              <a:gd name="T56" fmla="*/ 31686 w 498"/>
              <a:gd name="T57" fmla="*/ 51621 h 435"/>
              <a:gd name="T58" fmla="*/ 31686 w 498"/>
              <a:gd name="T59" fmla="*/ 59701 h 435"/>
              <a:gd name="T60" fmla="*/ 39719 w 498"/>
              <a:gd name="T61" fmla="*/ 75412 h 435"/>
              <a:gd name="T62" fmla="*/ 47753 w 498"/>
              <a:gd name="T63" fmla="*/ 103691 h 435"/>
              <a:gd name="T64" fmla="*/ 20083 w 498"/>
              <a:gd name="T65" fmla="*/ 135561 h 435"/>
              <a:gd name="T66" fmla="*/ 0 w 498"/>
              <a:gd name="T67" fmla="*/ 155312 h 435"/>
              <a:gd name="T68" fmla="*/ 0 w 498"/>
              <a:gd name="T69" fmla="*/ 194813 h 435"/>
              <a:gd name="T70" fmla="*/ 154415 w 498"/>
              <a:gd name="T71" fmla="*/ 194813 h 435"/>
              <a:gd name="T72" fmla="*/ 154415 w 498"/>
              <a:gd name="T73" fmla="*/ 163392 h 435"/>
              <a:gd name="T74" fmla="*/ 115142 w 498"/>
              <a:gd name="T75" fmla="*/ 135561 h 435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498" h="435">
                <a:moveTo>
                  <a:pt x="497" y="434"/>
                </a:moveTo>
                <a:lnTo>
                  <a:pt x="497" y="434"/>
                </a:lnTo>
                <a:cubicBezTo>
                  <a:pt x="497" y="434"/>
                  <a:pt x="497" y="337"/>
                  <a:pt x="487" y="328"/>
                </a:cubicBezTo>
                <a:cubicBezTo>
                  <a:pt x="479" y="319"/>
                  <a:pt x="462" y="302"/>
                  <a:pt x="425" y="293"/>
                </a:cubicBezTo>
                <a:cubicBezTo>
                  <a:pt x="390" y="275"/>
                  <a:pt x="372" y="257"/>
                  <a:pt x="372" y="231"/>
                </a:cubicBezTo>
                <a:cubicBezTo>
                  <a:pt x="372" y="213"/>
                  <a:pt x="390" y="222"/>
                  <a:pt x="390" y="196"/>
                </a:cubicBezTo>
                <a:cubicBezTo>
                  <a:pt x="390" y="178"/>
                  <a:pt x="408" y="196"/>
                  <a:pt x="408" y="159"/>
                </a:cubicBezTo>
                <a:cubicBezTo>
                  <a:pt x="408" y="151"/>
                  <a:pt x="399" y="151"/>
                  <a:pt x="399" y="151"/>
                </a:cubicBezTo>
                <a:cubicBezTo>
                  <a:pt x="399" y="151"/>
                  <a:pt x="408" y="133"/>
                  <a:pt x="408" y="115"/>
                </a:cubicBezTo>
                <a:cubicBezTo>
                  <a:pt x="408" y="98"/>
                  <a:pt x="399" y="62"/>
                  <a:pt x="346" y="62"/>
                </a:cubicBezTo>
                <a:cubicBezTo>
                  <a:pt x="293" y="62"/>
                  <a:pt x="284" y="98"/>
                  <a:pt x="284" y="115"/>
                </a:cubicBezTo>
                <a:cubicBezTo>
                  <a:pt x="284" y="133"/>
                  <a:pt x="293" y="151"/>
                  <a:pt x="293" y="151"/>
                </a:cubicBezTo>
                <a:cubicBezTo>
                  <a:pt x="293" y="151"/>
                  <a:pt x="284" y="151"/>
                  <a:pt x="284" y="159"/>
                </a:cubicBezTo>
                <a:cubicBezTo>
                  <a:pt x="284" y="196"/>
                  <a:pt x="293" y="178"/>
                  <a:pt x="302" y="196"/>
                </a:cubicBezTo>
                <a:cubicBezTo>
                  <a:pt x="302" y="222"/>
                  <a:pt x="311" y="213"/>
                  <a:pt x="311" y="231"/>
                </a:cubicBezTo>
                <a:cubicBezTo>
                  <a:pt x="311" y="249"/>
                  <a:pt x="311" y="266"/>
                  <a:pt x="293" y="275"/>
                </a:cubicBezTo>
                <a:cubicBezTo>
                  <a:pt x="372" y="319"/>
                  <a:pt x="381" y="319"/>
                  <a:pt x="381" y="364"/>
                </a:cubicBezTo>
                <a:cubicBezTo>
                  <a:pt x="381" y="434"/>
                  <a:pt x="381" y="434"/>
                  <a:pt x="381" y="434"/>
                </a:cubicBezTo>
                <a:lnTo>
                  <a:pt x="497" y="434"/>
                </a:lnTo>
                <a:close/>
                <a:moveTo>
                  <a:pt x="258" y="302"/>
                </a:moveTo>
                <a:lnTo>
                  <a:pt x="258" y="302"/>
                </a:lnTo>
                <a:cubicBezTo>
                  <a:pt x="204" y="284"/>
                  <a:pt x="187" y="266"/>
                  <a:pt x="187" y="231"/>
                </a:cubicBezTo>
                <a:cubicBezTo>
                  <a:pt x="187" y="204"/>
                  <a:pt x="204" y="213"/>
                  <a:pt x="213" y="168"/>
                </a:cubicBezTo>
                <a:cubicBezTo>
                  <a:pt x="213" y="159"/>
                  <a:pt x="231" y="168"/>
                  <a:pt x="231" y="133"/>
                </a:cubicBezTo>
                <a:cubicBezTo>
                  <a:pt x="231" y="115"/>
                  <a:pt x="222" y="115"/>
                  <a:pt x="222" y="115"/>
                </a:cubicBezTo>
                <a:cubicBezTo>
                  <a:pt x="222" y="115"/>
                  <a:pt x="222" y="89"/>
                  <a:pt x="231" y="71"/>
                </a:cubicBezTo>
                <a:cubicBezTo>
                  <a:pt x="231" y="53"/>
                  <a:pt x="213" y="0"/>
                  <a:pt x="151" y="0"/>
                </a:cubicBezTo>
                <a:cubicBezTo>
                  <a:pt x="80" y="0"/>
                  <a:pt x="71" y="53"/>
                  <a:pt x="71" y="71"/>
                </a:cubicBezTo>
                <a:cubicBezTo>
                  <a:pt x="71" y="89"/>
                  <a:pt x="71" y="115"/>
                  <a:pt x="71" y="115"/>
                </a:cubicBezTo>
                <a:cubicBezTo>
                  <a:pt x="71" y="115"/>
                  <a:pt x="71" y="115"/>
                  <a:pt x="71" y="133"/>
                </a:cubicBezTo>
                <a:cubicBezTo>
                  <a:pt x="71" y="168"/>
                  <a:pt x="80" y="159"/>
                  <a:pt x="89" y="168"/>
                </a:cubicBezTo>
                <a:cubicBezTo>
                  <a:pt x="89" y="213"/>
                  <a:pt x="107" y="204"/>
                  <a:pt x="107" y="231"/>
                </a:cubicBezTo>
                <a:cubicBezTo>
                  <a:pt x="107" y="266"/>
                  <a:pt x="89" y="284"/>
                  <a:pt x="45" y="302"/>
                </a:cubicBezTo>
                <a:cubicBezTo>
                  <a:pt x="27" y="310"/>
                  <a:pt x="0" y="319"/>
                  <a:pt x="0" y="346"/>
                </a:cubicBezTo>
                <a:cubicBezTo>
                  <a:pt x="0" y="434"/>
                  <a:pt x="0" y="434"/>
                  <a:pt x="0" y="434"/>
                </a:cubicBezTo>
                <a:cubicBezTo>
                  <a:pt x="346" y="434"/>
                  <a:pt x="346" y="434"/>
                  <a:pt x="346" y="434"/>
                </a:cubicBezTo>
                <a:cubicBezTo>
                  <a:pt x="346" y="434"/>
                  <a:pt x="346" y="381"/>
                  <a:pt x="346" y="364"/>
                </a:cubicBezTo>
                <a:cubicBezTo>
                  <a:pt x="346" y="346"/>
                  <a:pt x="302" y="328"/>
                  <a:pt x="258" y="30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深度视觉·原创设计 https://www.docer.com/works?userid=22383862"/>
          <p:cNvSpPr>
            <a:spLocks noChangeArrowheads="1"/>
          </p:cNvSpPr>
          <p:nvPr/>
        </p:nvSpPr>
        <p:spPr bwMode="auto">
          <a:xfrm>
            <a:off x="1992872" y="5762636"/>
            <a:ext cx="403853" cy="360891"/>
          </a:xfrm>
          <a:custGeom>
            <a:avLst/>
            <a:gdLst>
              <a:gd name="T0" fmla="*/ 63953 w 497"/>
              <a:gd name="T1" fmla="*/ 123611 h 445"/>
              <a:gd name="T2" fmla="*/ 63953 w 497"/>
              <a:gd name="T3" fmla="*/ 123611 h 445"/>
              <a:gd name="T4" fmla="*/ 63953 w 497"/>
              <a:gd name="T5" fmla="*/ 56187 h 445"/>
              <a:gd name="T6" fmla="*/ 23870 w 497"/>
              <a:gd name="T7" fmla="*/ 56187 h 445"/>
              <a:gd name="T8" fmla="*/ 0 w 497"/>
              <a:gd name="T9" fmla="*/ 80010 h 445"/>
              <a:gd name="T10" fmla="*/ 0 w 497"/>
              <a:gd name="T11" fmla="*/ 143389 h 445"/>
              <a:gd name="T12" fmla="*/ 23870 w 497"/>
              <a:gd name="T13" fmla="*/ 167661 h 445"/>
              <a:gd name="T14" fmla="*/ 31977 w 497"/>
              <a:gd name="T15" fmla="*/ 167661 h 445"/>
              <a:gd name="T16" fmla="*/ 31977 w 497"/>
              <a:gd name="T17" fmla="*/ 199576 h 445"/>
              <a:gd name="T18" fmla="*/ 68007 w 497"/>
              <a:gd name="T19" fmla="*/ 167661 h 445"/>
              <a:gd name="T20" fmla="*/ 123403 w 497"/>
              <a:gd name="T21" fmla="*/ 167661 h 445"/>
              <a:gd name="T22" fmla="*/ 143670 w 497"/>
              <a:gd name="T23" fmla="*/ 143389 h 445"/>
              <a:gd name="T24" fmla="*/ 143670 w 497"/>
              <a:gd name="T25" fmla="*/ 123611 h 445"/>
              <a:gd name="T26" fmla="*/ 143670 w 497"/>
              <a:gd name="T27" fmla="*/ 123611 h 445"/>
              <a:gd name="T28" fmla="*/ 63953 w 497"/>
              <a:gd name="T29" fmla="*/ 123611 h 445"/>
              <a:gd name="T30" fmla="*/ 199517 w 497"/>
              <a:gd name="T31" fmla="*/ 0 h 445"/>
              <a:gd name="T32" fmla="*/ 199517 w 497"/>
              <a:gd name="T33" fmla="*/ 0 h 445"/>
              <a:gd name="T34" fmla="*/ 99533 w 497"/>
              <a:gd name="T35" fmla="*/ 0 h 445"/>
              <a:gd name="T36" fmla="*/ 79717 w 497"/>
              <a:gd name="T37" fmla="*/ 24273 h 445"/>
              <a:gd name="T38" fmla="*/ 79717 w 497"/>
              <a:gd name="T39" fmla="*/ 111475 h 445"/>
              <a:gd name="T40" fmla="*/ 155830 w 497"/>
              <a:gd name="T41" fmla="*/ 111475 h 445"/>
              <a:gd name="T42" fmla="*/ 191410 w 497"/>
              <a:gd name="T43" fmla="*/ 143389 h 445"/>
              <a:gd name="T44" fmla="*/ 191410 w 497"/>
              <a:gd name="T45" fmla="*/ 111475 h 445"/>
              <a:gd name="T46" fmla="*/ 199517 w 497"/>
              <a:gd name="T47" fmla="*/ 111475 h 445"/>
              <a:gd name="T48" fmla="*/ 223387 w 497"/>
              <a:gd name="T49" fmla="*/ 87651 h 445"/>
              <a:gd name="T50" fmla="*/ 223387 w 497"/>
              <a:gd name="T51" fmla="*/ 24273 h 445"/>
              <a:gd name="T52" fmla="*/ 199517 w 497"/>
              <a:gd name="T53" fmla="*/ 0 h 445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497" h="445">
                <a:moveTo>
                  <a:pt x="142" y="275"/>
                </a:moveTo>
                <a:lnTo>
                  <a:pt x="142" y="275"/>
                </a:lnTo>
                <a:cubicBezTo>
                  <a:pt x="142" y="125"/>
                  <a:pt x="142" y="125"/>
                  <a:pt x="142" y="125"/>
                </a:cubicBezTo>
                <a:cubicBezTo>
                  <a:pt x="53" y="125"/>
                  <a:pt x="53" y="125"/>
                  <a:pt x="53" y="125"/>
                </a:cubicBezTo>
                <a:cubicBezTo>
                  <a:pt x="18" y="125"/>
                  <a:pt x="0" y="151"/>
                  <a:pt x="0" y="178"/>
                </a:cubicBezTo>
                <a:cubicBezTo>
                  <a:pt x="0" y="319"/>
                  <a:pt x="0" y="319"/>
                  <a:pt x="0" y="319"/>
                </a:cubicBezTo>
                <a:cubicBezTo>
                  <a:pt x="0" y="354"/>
                  <a:pt x="18" y="373"/>
                  <a:pt x="53" y="373"/>
                </a:cubicBezTo>
                <a:cubicBezTo>
                  <a:pt x="71" y="373"/>
                  <a:pt x="71" y="373"/>
                  <a:pt x="71" y="373"/>
                </a:cubicBezTo>
                <a:cubicBezTo>
                  <a:pt x="71" y="444"/>
                  <a:pt x="71" y="444"/>
                  <a:pt x="71" y="444"/>
                </a:cubicBezTo>
                <a:cubicBezTo>
                  <a:pt x="151" y="373"/>
                  <a:pt x="151" y="373"/>
                  <a:pt x="151" y="373"/>
                </a:cubicBezTo>
                <a:cubicBezTo>
                  <a:pt x="274" y="373"/>
                  <a:pt x="274" y="373"/>
                  <a:pt x="274" y="373"/>
                </a:cubicBezTo>
                <a:cubicBezTo>
                  <a:pt x="302" y="373"/>
                  <a:pt x="319" y="354"/>
                  <a:pt x="319" y="319"/>
                </a:cubicBezTo>
                <a:cubicBezTo>
                  <a:pt x="319" y="275"/>
                  <a:pt x="319" y="275"/>
                  <a:pt x="319" y="275"/>
                </a:cubicBezTo>
                <a:lnTo>
                  <a:pt x="142" y="275"/>
                </a:lnTo>
                <a:close/>
                <a:moveTo>
                  <a:pt x="443" y="0"/>
                </a:moveTo>
                <a:lnTo>
                  <a:pt x="443" y="0"/>
                </a:lnTo>
                <a:cubicBezTo>
                  <a:pt x="221" y="0"/>
                  <a:pt x="221" y="0"/>
                  <a:pt x="221" y="0"/>
                </a:cubicBezTo>
                <a:cubicBezTo>
                  <a:pt x="195" y="0"/>
                  <a:pt x="177" y="27"/>
                  <a:pt x="177" y="54"/>
                </a:cubicBezTo>
                <a:cubicBezTo>
                  <a:pt x="177" y="248"/>
                  <a:pt x="177" y="248"/>
                  <a:pt x="177" y="248"/>
                </a:cubicBezTo>
                <a:cubicBezTo>
                  <a:pt x="346" y="248"/>
                  <a:pt x="346" y="248"/>
                  <a:pt x="346" y="248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25" y="248"/>
                  <a:pt x="425" y="248"/>
                  <a:pt x="425" y="248"/>
                </a:cubicBezTo>
                <a:cubicBezTo>
                  <a:pt x="443" y="248"/>
                  <a:pt x="443" y="248"/>
                  <a:pt x="443" y="248"/>
                </a:cubicBezTo>
                <a:cubicBezTo>
                  <a:pt x="470" y="248"/>
                  <a:pt x="496" y="231"/>
                  <a:pt x="496" y="195"/>
                </a:cubicBezTo>
                <a:cubicBezTo>
                  <a:pt x="496" y="54"/>
                  <a:pt x="496" y="54"/>
                  <a:pt x="496" y="54"/>
                </a:cubicBezTo>
                <a:cubicBezTo>
                  <a:pt x="496" y="27"/>
                  <a:pt x="470" y="0"/>
                  <a:pt x="44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深度视觉·原创设计 https://www.docer.com/works?userid=22383862"/>
          <p:cNvSpPr>
            <a:spLocks noChangeArrowheads="1"/>
          </p:cNvSpPr>
          <p:nvPr/>
        </p:nvSpPr>
        <p:spPr bwMode="auto">
          <a:xfrm>
            <a:off x="1108043" y="5734455"/>
            <a:ext cx="317927" cy="375213"/>
          </a:xfrm>
          <a:custGeom>
            <a:avLst/>
            <a:gdLst>
              <a:gd name="T0" fmla="*/ 127540 w 391"/>
              <a:gd name="T1" fmla="*/ 79951 h 463"/>
              <a:gd name="T2" fmla="*/ 127540 w 391"/>
              <a:gd name="T3" fmla="*/ 79951 h 463"/>
              <a:gd name="T4" fmla="*/ 143764 w 391"/>
              <a:gd name="T5" fmla="*/ 8085 h 463"/>
              <a:gd name="T6" fmla="*/ 91937 w 391"/>
              <a:gd name="T7" fmla="*/ 60188 h 463"/>
              <a:gd name="T8" fmla="*/ 44166 w 391"/>
              <a:gd name="T9" fmla="*/ 103757 h 463"/>
              <a:gd name="T10" fmla="*/ 44166 w 391"/>
              <a:gd name="T11" fmla="*/ 179666 h 463"/>
              <a:gd name="T12" fmla="*/ 139708 w 391"/>
              <a:gd name="T13" fmla="*/ 207514 h 463"/>
              <a:gd name="T14" fmla="*/ 175761 w 391"/>
              <a:gd name="T15" fmla="*/ 99714 h 463"/>
              <a:gd name="T16" fmla="*/ 127540 w 391"/>
              <a:gd name="T17" fmla="*/ 79951 h 463"/>
              <a:gd name="T18" fmla="*/ 31998 w 391"/>
              <a:gd name="T19" fmla="*/ 79951 h 463"/>
              <a:gd name="T20" fmla="*/ 31998 w 391"/>
              <a:gd name="T21" fmla="*/ 79951 h 463"/>
              <a:gd name="T22" fmla="*/ 0 w 391"/>
              <a:gd name="T23" fmla="*/ 115435 h 463"/>
              <a:gd name="T24" fmla="*/ 0 w 391"/>
              <a:gd name="T25" fmla="*/ 167089 h 463"/>
              <a:gd name="T26" fmla="*/ 31998 w 391"/>
              <a:gd name="T27" fmla="*/ 203471 h 463"/>
              <a:gd name="T28" fmla="*/ 19829 w 391"/>
              <a:gd name="T29" fmla="*/ 179666 h 463"/>
              <a:gd name="T30" fmla="*/ 19829 w 391"/>
              <a:gd name="T31" fmla="*/ 107799 h 463"/>
              <a:gd name="T32" fmla="*/ 31998 w 391"/>
              <a:gd name="T33" fmla="*/ 79951 h 46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391" h="463">
                <a:moveTo>
                  <a:pt x="283" y="178"/>
                </a:moveTo>
                <a:lnTo>
                  <a:pt x="283" y="178"/>
                </a:lnTo>
                <a:cubicBezTo>
                  <a:pt x="283" y="169"/>
                  <a:pt x="373" y="89"/>
                  <a:pt x="319" y="18"/>
                </a:cubicBezTo>
                <a:cubicBezTo>
                  <a:pt x="310" y="0"/>
                  <a:pt x="266" y="98"/>
                  <a:pt x="204" y="134"/>
                </a:cubicBezTo>
                <a:cubicBezTo>
                  <a:pt x="169" y="160"/>
                  <a:pt x="98" y="204"/>
                  <a:pt x="98" y="231"/>
                </a:cubicBezTo>
                <a:cubicBezTo>
                  <a:pt x="98" y="400"/>
                  <a:pt x="98" y="400"/>
                  <a:pt x="98" y="400"/>
                </a:cubicBezTo>
                <a:cubicBezTo>
                  <a:pt x="98" y="435"/>
                  <a:pt x="213" y="462"/>
                  <a:pt x="310" y="462"/>
                </a:cubicBezTo>
                <a:cubicBezTo>
                  <a:pt x="345" y="462"/>
                  <a:pt x="390" y="249"/>
                  <a:pt x="390" y="222"/>
                </a:cubicBezTo>
                <a:cubicBezTo>
                  <a:pt x="390" y="187"/>
                  <a:pt x="292" y="187"/>
                  <a:pt x="283" y="178"/>
                </a:cubicBezTo>
                <a:close/>
                <a:moveTo>
                  <a:pt x="71" y="178"/>
                </a:moveTo>
                <a:lnTo>
                  <a:pt x="71" y="178"/>
                </a:lnTo>
                <a:cubicBezTo>
                  <a:pt x="54" y="178"/>
                  <a:pt x="0" y="187"/>
                  <a:pt x="0" y="257"/>
                </a:cubicBezTo>
                <a:cubicBezTo>
                  <a:pt x="0" y="372"/>
                  <a:pt x="0" y="372"/>
                  <a:pt x="0" y="372"/>
                </a:cubicBezTo>
                <a:cubicBezTo>
                  <a:pt x="0" y="444"/>
                  <a:pt x="54" y="453"/>
                  <a:pt x="71" y="453"/>
                </a:cubicBezTo>
                <a:cubicBezTo>
                  <a:pt x="89" y="453"/>
                  <a:pt x="44" y="435"/>
                  <a:pt x="44" y="400"/>
                </a:cubicBezTo>
                <a:cubicBezTo>
                  <a:pt x="44" y="240"/>
                  <a:pt x="44" y="240"/>
                  <a:pt x="44" y="240"/>
                </a:cubicBezTo>
                <a:cubicBezTo>
                  <a:pt x="44" y="196"/>
                  <a:pt x="89" y="178"/>
                  <a:pt x="71" y="17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深度视觉·原创设计 https://www.docer.com/works?userid=22383862"/>
          <p:cNvSpPr txBox="1"/>
          <p:nvPr/>
        </p:nvSpPr>
        <p:spPr>
          <a:xfrm>
            <a:off x="531412" y="1445895"/>
            <a:ext cx="3730625" cy="4431069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171450" indent="-171450">
              <a:lnSpc>
                <a:spcPts val="2000"/>
              </a:lnSpc>
              <a:buFont typeface="Wingdings" panose="05000000000000000000" charset="0"/>
              <a:buChar char="Ø"/>
              <a:defRPr/>
            </a:pPr>
            <a:r>
              <a:rPr lang="zh-CN" altLang="en-US" sz="1600" dirty="0">
                <a:latin typeface="+mn-ea"/>
                <a:sym typeface="FZHei-B01S" panose="02010601030101010101" pitchFamily="2" charset="-122"/>
              </a:rPr>
              <a:t>底部采用导航栏形式，用户既可以通过直接点击图标进行页面跳转，也可以通过左右滑动界面进行页面跳转。</a:t>
            </a:r>
          </a:p>
          <a:p>
            <a:pPr marL="171450" marR="0" lvl="0" indent="-17145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endParaRPr lang="en-US" altLang="zh-CN" sz="1600" dirty="0">
              <a:latin typeface="+mn-ea"/>
              <a:sym typeface="FZHei-B01S" panose="02010601030101010101" pitchFamily="2" charset="-122"/>
            </a:endParaRPr>
          </a:p>
          <a:p>
            <a:pPr marL="171450" marR="0" lvl="0" indent="-17145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endParaRPr lang="en-US" altLang="zh-CN" sz="1600" dirty="0">
              <a:latin typeface="+mn-ea"/>
              <a:sym typeface="FZHei-B01S" panose="02010601030101010101" pitchFamily="2" charset="-122"/>
            </a:endParaRPr>
          </a:p>
          <a:p>
            <a:pPr marL="171450" marR="0" lvl="0" indent="-17145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lang="zh-CN" altLang="en-US" sz="1600" dirty="0">
                <a:latin typeface="+mn-ea"/>
                <a:sym typeface="FZHei-B01S" panose="02010601030101010101" pitchFamily="2" charset="-122"/>
              </a:rPr>
              <a:t>本软件首页将会展示现有的一些项目及其简介</a:t>
            </a:r>
          </a:p>
          <a:p>
            <a:pPr marL="171450" marR="0" lvl="0" indent="-17145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endParaRPr lang="zh-CN" altLang="en-US" sz="1600" dirty="0">
              <a:latin typeface="+mn-ea"/>
              <a:sym typeface="FZHei-B01S" panose="02010601030101010101" pitchFamily="2" charset="-122"/>
            </a:endParaRPr>
          </a:p>
          <a:p>
            <a:pPr marL="171450" marR="0" lvl="0" indent="-17145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lang="zh-CN" altLang="en-US" sz="1600" dirty="0">
                <a:latin typeface="+mn-ea"/>
                <a:sym typeface="FZHei-B01S" panose="02010601030101010101" pitchFamily="2" charset="-122"/>
              </a:rPr>
              <a:t>搜索框左侧含有筛选按钮，可实现搜索时的分类筛查</a:t>
            </a:r>
          </a:p>
          <a:p>
            <a:pPr marL="171450" marR="0" lvl="0" indent="-17145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endParaRPr lang="zh-CN" altLang="en-US" sz="1600" dirty="0">
              <a:latin typeface="+mn-ea"/>
              <a:sym typeface="FZHei-B01S" panose="02010601030101010101" pitchFamily="2" charset="-122"/>
            </a:endParaRPr>
          </a:p>
          <a:p>
            <a:pPr marL="171450" marR="0" lvl="0" indent="-17145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lang="zh-CN" altLang="en-US" sz="1600" dirty="0">
                <a:latin typeface="+mn-ea"/>
                <a:sym typeface="FZHei-B01S" panose="02010601030101010101" pitchFamily="2" charset="-122"/>
              </a:rPr>
              <a:t>页面右下角设置新增按钮，点击即可跳转至团队创建界面</a:t>
            </a:r>
            <a:endParaRPr lang="en-US" altLang="zh-CN" sz="1600" dirty="0">
              <a:latin typeface="+mn-ea"/>
              <a:sym typeface="FZHei-B01S" panose="02010601030101010101" pitchFamily="2" charset="-122"/>
            </a:endParaRPr>
          </a:p>
          <a:p>
            <a:pPr marL="171450" marR="0" lvl="0" indent="-17145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endParaRPr lang="en-US" altLang="zh-CN" sz="1600" dirty="0">
              <a:latin typeface="+mn-ea"/>
              <a:sym typeface="FZHei-B01S" panose="02010601030101010101" pitchFamily="2" charset="-122"/>
            </a:endParaRPr>
          </a:p>
          <a:p>
            <a:pPr marL="171450" marR="0" lvl="0" indent="-17145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lang="zh-CN" altLang="en-US" sz="1600" dirty="0">
                <a:latin typeface="+mn-ea"/>
                <a:sym typeface="FZHei-B01S" panose="02010601030101010101" pitchFamily="2" charset="-122"/>
              </a:rPr>
              <a:t>主页组队邀请信息采用</a:t>
            </a:r>
            <a:r>
              <a:rPr lang="en-US" altLang="zh-CN" sz="1600" dirty="0" err="1">
                <a:latin typeface="+mn-ea"/>
                <a:sym typeface="FZHei-B01S" panose="02010601030101010101" pitchFamily="2" charset="-122"/>
              </a:rPr>
              <a:t>RecyclerView</a:t>
            </a:r>
            <a:r>
              <a:rPr lang="zh-CN" altLang="en-US" sz="1600" dirty="0">
                <a:latin typeface="+mn-ea"/>
                <a:sym typeface="FZHei-B01S" panose="02010601030101010101" pitchFamily="2" charset="-122"/>
              </a:rPr>
              <a:t>展示</a:t>
            </a:r>
            <a:endParaRPr lang="en-US" altLang="zh-CN" sz="1600" dirty="0">
              <a:latin typeface="+mn-ea"/>
              <a:sym typeface="FZHei-B01S" panose="02010601030101010101" pitchFamily="2" charset="-122"/>
            </a:endParaRPr>
          </a:p>
          <a:p>
            <a:pPr marL="285750" marR="0" lvl="0" indent="-28575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FZHei-B01S" panose="02010601030101010101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t="295" r="3497"/>
          <a:stretch>
            <a:fillRect/>
          </a:stretch>
        </p:blipFill>
        <p:spPr>
          <a:xfrm>
            <a:off x="6096000" y="376750"/>
            <a:ext cx="3294380" cy="62344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深度视觉·原创设计 https://www.docer.com/works?userid=22383862"/>
          <p:cNvGrpSpPr/>
          <p:nvPr/>
        </p:nvGrpSpPr>
        <p:grpSpPr>
          <a:xfrm>
            <a:off x="367125" y="290855"/>
            <a:ext cx="12497296" cy="6568733"/>
            <a:chOff x="367125" y="290855"/>
            <a:chExt cx="12497296" cy="6568733"/>
          </a:xfrm>
        </p:grpSpPr>
        <p:sp>
          <p:nvSpPr>
            <p:cNvPr id="32" name="文本框 34"/>
            <p:cNvSpPr txBox="1"/>
            <p:nvPr/>
          </p:nvSpPr>
          <p:spPr>
            <a:xfrm>
              <a:off x="367125" y="290855"/>
              <a:ext cx="24024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思源黑体" panose="020B0500000000000000" pitchFamily="34" charset="-122"/>
                </a:rPr>
                <a:t>4</a:t>
              </a:r>
              <a:r>
                <a:rPr lang="zh-CN" altLang="en-US" sz="2400" dirty="0"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思源黑体" panose="020B0500000000000000" pitchFamily="34" charset="-122"/>
                </a:rPr>
                <a:t>、</a:t>
              </a:r>
              <a:r>
                <a:rPr lang="zh-CN" sz="2400" dirty="0"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思源黑体" panose="020B0500000000000000" pitchFamily="34" charset="-122"/>
                </a:rPr>
                <a:t>团队</a:t>
              </a:r>
              <a:r>
                <a:rPr lang="zh-CN" altLang="en-US" sz="2400" dirty="0"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思源黑体" panose="020B0500000000000000" pitchFamily="34" charset="-122"/>
                </a:rPr>
                <a:t>信息</a:t>
              </a:r>
              <a:endParaRPr lang="en-US" altLang="zh-CN" sz="2400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endParaRPr>
            </a:p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思源黑体" panose="020B0500000000000000" pitchFamily="34" charset="-122"/>
                </a:rPr>
                <a:t>Team information</a:t>
              </a:r>
            </a:p>
          </p:txBody>
        </p:sp>
        <p:sp>
          <p:nvSpPr>
            <p:cNvPr id="33" name="Freeform 8"/>
            <p:cNvSpPr/>
            <p:nvPr/>
          </p:nvSpPr>
          <p:spPr bwMode="auto">
            <a:xfrm>
              <a:off x="11519578" y="5436296"/>
              <a:ext cx="1344843" cy="1423292"/>
            </a:xfrm>
            <a:prstGeom prst="parallelogram">
              <a:avLst>
                <a:gd name="adj" fmla="val 48222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Google Shape;813;p46"/>
          <p:cNvSpPr/>
          <p:nvPr/>
        </p:nvSpPr>
        <p:spPr>
          <a:xfrm>
            <a:off x="9187180" y="2772410"/>
            <a:ext cx="311150" cy="667385"/>
          </a:xfrm>
          <a:custGeom>
            <a:avLst/>
            <a:gdLst/>
            <a:ahLst/>
            <a:cxnLst/>
            <a:rect l="l" t="t" r="r" b="b"/>
            <a:pathLst>
              <a:path w="124" h="266" extrusionOk="0">
                <a:moveTo>
                  <a:pt x="82" y="80"/>
                </a:moveTo>
                <a:cubicBezTo>
                  <a:pt x="82" y="59"/>
                  <a:pt x="82" y="59"/>
                  <a:pt x="82" y="59"/>
                </a:cubicBezTo>
                <a:cubicBezTo>
                  <a:pt x="82" y="48"/>
                  <a:pt x="89" y="46"/>
                  <a:pt x="94" y="46"/>
                </a:cubicBezTo>
                <a:cubicBezTo>
                  <a:pt x="98" y="46"/>
                  <a:pt x="123" y="46"/>
                  <a:pt x="123" y="46"/>
                </a:cubicBezTo>
                <a:cubicBezTo>
                  <a:pt x="123" y="0"/>
                  <a:pt x="123" y="0"/>
                  <a:pt x="123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37" y="0"/>
                  <a:pt x="26" y="34"/>
                  <a:pt x="26" y="56"/>
                </a:cubicBezTo>
                <a:cubicBezTo>
                  <a:pt x="26" y="80"/>
                  <a:pt x="26" y="80"/>
                  <a:pt x="26" y="80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33"/>
                  <a:pt x="0" y="133"/>
                  <a:pt x="0" y="133"/>
                </a:cubicBezTo>
                <a:cubicBezTo>
                  <a:pt x="27" y="133"/>
                  <a:pt x="27" y="133"/>
                  <a:pt x="27" y="133"/>
                </a:cubicBezTo>
                <a:cubicBezTo>
                  <a:pt x="27" y="193"/>
                  <a:pt x="27" y="266"/>
                  <a:pt x="27" y="266"/>
                </a:cubicBezTo>
                <a:cubicBezTo>
                  <a:pt x="80" y="266"/>
                  <a:pt x="80" y="266"/>
                  <a:pt x="80" y="266"/>
                </a:cubicBezTo>
                <a:cubicBezTo>
                  <a:pt x="80" y="266"/>
                  <a:pt x="80" y="192"/>
                  <a:pt x="80" y="133"/>
                </a:cubicBezTo>
                <a:cubicBezTo>
                  <a:pt x="119" y="133"/>
                  <a:pt x="119" y="133"/>
                  <a:pt x="119" y="133"/>
                </a:cubicBezTo>
                <a:cubicBezTo>
                  <a:pt x="121" y="112"/>
                  <a:pt x="121" y="112"/>
                  <a:pt x="121" y="112"/>
                </a:cubicBezTo>
                <a:cubicBezTo>
                  <a:pt x="124" y="80"/>
                  <a:pt x="124" y="80"/>
                  <a:pt x="124" y="80"/>
                </a:cubicBezTo>
                <a:lnTo>
                  <a:pt x="82" y="8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Lato"/>
              <a:sym typeface="Lato"/>
            </a:endParaRPr>
          </a:p>
        </p:txBody>
      </p:sp>
      <p:sp>
        <p:nvSpPr>
          <p:cNvPr id="18" name="深度视觉·原创设计 https://www.docer.com/works?userid=22383862"/>
          <p:cNvSpPr txBox="1"/>
          <p:nvPr/>
        </p:nvSpPr>
        <p:spPr>
          <a:xfrm>
            <a:off x="1570510" y="5142879"/>
            <a:ext cx="2460576" cy="32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indent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2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Lato"/>
              <a:sym typeface="Lato"/>
            </a:endParaRPr>
          </a:p>
        </p:txBody>
      </p:sp>
      <p:pic>
        <p:nvPicPr>
          <p:cNvPr id="34" name="图片 3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774424" y="184150"/>
            <a:ext cx="3215640" cy="6377940"/>
          </a:xfrm>
          <a:prstGeom prst="rect">
            <a:avLst/>
          </a:prstGeom>
        </p:spPr>
      </p:pic>
      <p:sp>
        <p:nvSpPr>
          <p:cNvPr id="36" name="深度视觉·原创设计 https://www.docer.com/works?userid=22383862"/>
          <p:cNvSpPr txBox="1"/>
          <p:nvPr>
            <p:custDataLst>
              <p:tags r:id="rId2"/>
            </p:custDataLst>
          </p:nvPr>
        </p:nvSpPr>
        <p:spPr>
          <a:xfrm>
            <a:off x="835903" y="1366422"/>
            <a:ext cx="4509819" cy="1969233"/>
          </a:xfrm>
          <a:prstGeom prst="rect">
            <a:avLst/>
          </a:prstGeom>
          <a:noFill/>
        </p:spPr>
        <p:txBody>
          <a:bodyPr wrap="square" lIns="91423" tIns="45712" rIns="91423" bIns="45712" rtlCol="0">
            <a:noAutofit/>
          </a:bodyPr>
          <a:lstStyle/>
          <a:p>
            <a:pPr marL="171450" marR="0" indent="-17145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lang="zh-CN" altLang="en-US" sz="1600" dirty="0">
                <a:latin typeface="+mn-ea"/>
                <a:sym typeface="FZHei-B01S" panose="02010601030101010101" pitchFamily="2" charset="-122"/>
              </a:rPr>
              <a:t>团队管理界面还设有角色切换按钮，通过点击这两个按钮，用户可以切换到不同身份，并看到相应身份下所属的团队。</a:t>
            </a:r>
            <a:endParaRPr lang="en-US" altLang="zh-CN" sz="1600" dirty="0">
              <a:latin typeface="+mn-ea"/>
              <a:sym typeface="FZHei-B01S" panose="02010601030101010101" pitchFamily="2" charset="-122"/>
            </a:endParaRPr>
          </a:p>
          <a:p>
            <a:pPr marL="171450" marR="0" indent="-17145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endParaRPr lang="en-US" altLang="zh-CN" sz="1600" dirty="0">
              <a:latin typeface="+mn-ea"/>
              <a:sym typeface="FZHei-B01S" panose="02010601030101010101" pitchFamily="2" charset="-122"/>
            </a:endParaRPr>
          </a:p>
          <a:p>
            <a:pPr marL="171450" indent="-171450">
              <a:lnSpc>
                <a:spcPts val="2000"/>
              </a:lnSpc>
              <a:buFont typeface="Wingdings" panose="05000000000000000000" charset="0"/>
              <a:buChar char="Ø"/>
              <a:defRPr/>
            </a:pPr>
            <a:r>
              <a:rPr lang="zh-CN" altLang="en-US" sz="1600" dirty="0">
                <a:latin typeface="+mn-ea"/>
                <a:sym typeface="FZHei-B01S" panose="02010601030101010101" pitchFamily="2" charset="-122"/>
              </a:rPr>
              <a:t>组队信息依旧采用</a:t>
            </a:r>
            <a:r>
              <a:rPr lang="en-US" altLang="zh-CN" sz="1600" dirty="0" err="1">
                <a:latin typeface="+mn-ea"/>
                <a:sym typeface="FZHei-B01S" panose="02010601030101010101" pitchFamily="2" charset="-122"/>
              </a:rPr>
              <a:t>RecyclerView</a:t>
            </a:r>
            <a:r>
              <a:rPr lang="zh-CN" altLang="en-US" sz="1600" dirty="0">
                <a:latin typeface="+mn-ea"/>
                <a:sym typeface="FZHei-B01S" panose="02010601030101010101" pitchFamily="2" charset="-122"/>
              </a:rPr>
              <a:t>展示</a:t>
            </a:r>
            <a:endParaRPr lang="en-US" altLang="zh-CN" sz="1600" dirty="0">
              <a:latin typeface="+mn-ea"/>
              <a:sym typeface="FZHei-B01S" panose="02010601030101010101" pitchFamily="2" charset="-122"/>
            </a:endParaRPr>
          </a:p>
          <a:p>
            <a:pPr marL="285750" marR="0" indent="-285750" defTabSz="121793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endParaRPr lang="zh-CN" altLang="en-US" sz="1400" noProof="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FZHei-B01S" panose="02010601030101010101" pitchFamily="2" charset="-122"/>
            </a:endParaRPr>
          </a:p>
          <a:p>
            <a:pPr marR="0" indent="0" defTabSz="121793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defRPr/>
            </a:pPr>
            <a:endParaRPr lang="zh-CN" altLang="en-US" sz="1400" noProof="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FZHei-B01S" panose="02010601030101010101" pitchFamily="2" charset="-122"/>
            </a:endParaRPr>
          </a:p>
          <a:p>
            <a:pPr marR="0" indent="0" defTabSz="121793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defRPr/>
            </a:pPr>
            <a:endParaRPr kumimoji="0" lang="zh-CN" altLang="en-US" sz="1400" b="0" i="0" kern="1200" cap="none" spc="0" normalizeH="0" baseline="0" noProof="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FZHei-B01S" panose="02010601030101010101" pitchFamily="2" charset="-122"/>
            </a:endParaRPr>
          </a:p>
          <a:p>
            <a:pPr marR="0" indent="0" defTabSz="121793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defRPr/>
            </a:pPr>
            <a:endParaRPr kumimoji="0" lang="zh-CN" altLang="en-US" sz="1400" b="0" i="0" kern="1200" cap="none" spc="0" normalizeH="0" baseline="0" noProof="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FZHei-B01S" panose="02010601030101010101" pitchFamily="2" charset="-122"/>
            </a:endParaRPr>
          </a:p>
          <a:p>
            <a:pPr marL="285750" marR="0" indent="-285750" defTabSz="121793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endParaRPr kumimoji="0" lang="zh-CN" altLang="en-US" sz="1400" b="0" i="0" kern="1200" cap="none" spc="0" normalizeH="0" baseline="0" noProof="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FZHei-B01S" panose="02010601030101010101" pitchFamily="2" charset="-122"/>
            </a:endParaRPr>
          </a:p>
          <a:p>
            <a:pPr marL="285750" marR="0" indent="-285750" defTabSz="121793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endParaRPr kumimoji="0" lang="zh-CN" altLang="en-US" sz="1400" b="0" i="0" kern="1200" cap="none" spc="0" normalizeH="0" baseline="0" noProof="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FZHei-B01S" panose="02010601030101010101" pitchFamily="2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5"/>
          <a:stretch>
            <a:fillRect/>
          </a:stretch>
        </p:blipFill>
        <p:spPr>
          <a:xfrm>
            <a:off x="367030" y="3522345"/>
            <a:ext cx="4337685" cy="32283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深度视觉·原创设计 https://www.docer.com/works?userid=22383862"/>
          <p:cNvGrpSpPr/>
          <p:nvPr/>
        </p:nvGrpSpPr>
        <p:grpSpPr>
          <a:xfrm>
            <a:off x="367125" y="290855"/>
            <a:ext cx="12497296" cy="6568733"/>
            <a:chOff x="367125" y="290855"/>
            <a:chExt cx="12497296" cy="6568733"/>
          </a:xfrm>
        </p:grpSpPr>
        <p:sp>
          <p:nvSpPr>
            <p:cNvPr id="32" name="文本框 34"/>
            <p:cNvSpPr txBox="1"/>
            <p:nvPr/>
          </p:nvSpPr>
          <p:spPr>
            <a:xfrm>
              <a:off x="367125" y="290855"/>
              <a:ext cx="33783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思源黑体" panose="020B0500000000000000" pitchFamily="34" charset="-122"/>
                </a:rPr>
                <a:t>5</a:t>
              </a:r>
              <a:r>
                <a:rPr lang="zh-CN" altLang="en-US" sz="2400" dirty="0"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思源黑体" panose="020B0500000000000000" pitchFamily="34" charset="-122"/>
                </a:rPr>
                <a:t>、创建组队邀请信息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思源黑体" panose="020B0500000000000000" pitchFamily="34" charset="-122"/>
                </a:rPr>
                <a:t>Create a Team</a:t>
              </a:r>
            </a:p>
          </p:txBody>
        </p:sp>
        <p:sp>
          <p:nvSpPr>
            <p:cNvPr id="33" name="Freeform 8"/>
            <p:cNvSpPr/>
            <p:nvPr/>
          </p:nvSpPr>
          <p:spPr bwMode="auto">
            <a:xfrm>
              <a:off x="11519578" y="5436296"/>
              <a:ext cx="1344843" cy="1423292"/>
            </a:xfrm>
            <a:prstGeom prst="parallelogram">
              <a:avLst>
                <a:gd name="adj" fmla="val 48222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sp>
        <p:nvSpPr>
          <p:cNvPr id="9" name="Google Shape;813;p46"/>
          <p:cNvSpPr/>
          <p:nvPr/>
        </p:nvSpPr>
        <p:spPr>
          <a:xfrm>
            <a:off x="9187180" y="2772410"/>
            <a:ext cx="311150" cy="667385"/>
          </a:xfrm>
          <a:custGeom>
            <a:avLst/>
            <a:gdLst/>
            <a:ahLst/>
            <a:cxnLst/>
            <a:rect l="l" t="t" r="r" b="b"/>
            <a:pathLst>
              <a:path w="124" h="266" extrusionOk="0">
                <a:moveTo>
                  <a:pt x="82" y="80"/>
                </a:moveTo>
                <a:cubicBezTo>
                  <a:pt x="82" y="59"/>
                  <a:pt x="82" y="59"/>
                  <a:pt x="82" y="59"/>
                </a:cubicBezTo>
                <a:cubicBezTo>
                  <a:pt x="82" y="48"/>
                  <a:pt x="89" y="46"/>
                  <a:pt x="94" y="46"/>
                </a:cubicBezTo>
                <a:cubicBezTo>
                  <a:pt x="98" y="46"/>
                  <a:pt x="123" y="46"/>
                  <a:pt x="123" y="46"/>
                </a:cubicBezTo>
                <a:cubicBezTo>
                  <a:pt x="123" y="0"/>
                  <a:pt x="123" y="0"/>
                  <a:pt x="123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37" y="0"/>
                  <a:pt x="26" y="34"/>
                  <a:pt x="26" y="56"/>
                </a:cubicBezTo>
                <a:cubicBezTo>
                  <a:pt x="26" y="80"/>
                  <a:pt x="26" y="80"/>
                  <a:pt x="26" y="80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33"/>
                  <a:pt x="0" y="133"/>
                  <a:pt x="0" y="133"/>
                </a:cubicBezTo>
                <a:cubicBezTo>
                  <a:pt x="27" y="133"/>
                  <a:pt x="27" y="133"/>
                  <a:pt x="27" y="133"/>
                </a:cubicBezTo>
                <a:cubicBezTo>
                  <a:pt x="27" y="193"/>
                  <a:pt x="27" y="266"/>
                  <a:pt x="27" y="266"/>
                </a:cubicBezTo>
                <a:cubicBezTo>
                  <a:pt x="80" y="266"/>
                  <a:pt x="80" y="266"/>
                  <a:pt x="80" y="266"/>
                </a:cubicBezTo>
                <a:cubicBezTo>
                  <a:pt x="80" y="266"/>
                  <a:pt x="80" y="192"/>
                  <a:pt x="80" y="133"/>
                </a:cubicBezTo>
                <a:cubicBezTo>
                  <a:pt x="119" y="133"/>
                  <a:pt x="119" y="133"/>
                  <a:pt x="119" y="133"/>
                </a:cubicBezTo>
                <a:cubicBezTo>
                  <a:pt x="121" y="112"/>
                  <a:pt x="121" y="112"/>
                  <a:pt x="121" y="112"/>
                </a:cubicBezTo>
                <a:cubicBezTo>
                  <a:pt x="124" y="80"/>
                  <a:pt x="124" y="80"/>
                  <a:pt x="124" y="80"/>
                </a:cubicBezTo>
                <a:lnTo>
                  <a:pt x="82" y="8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Lato"/>
              <a:sym typeface="Lato"/>
            </a:endParaRPr>
          </a:p>
        </p:txBody>
      </p:sp>
      <p:sp>
        <p:nvSpPr>
          <p:cNvPr id="18" name="深度视觉·原创设计 https://www.docer.com/works?userid=22383862"/>
          <p:cNvSpPr txBox="1"/>
          <p:nvPr/>
        </p:nvSpPr>
        <p:spPr>
          <a:xfrm>
            <a:off x="1570510" y="5142879"/>
            <a:ext cx="2460576" cy="32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indent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2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Lato"/>
              <a:sym typeface="Lato"/>
            </a:endParaRPr>
          </a:p>
        </p:txBody>
      </p:sp>
      <p:sp>
        <p:nvSpPr>
          <p:cNvPr id="36" name="深度视觉·原创设计 https://www.docer.com/works?userid=22383862"/>
          <p:cNvSpPr txBox="1"/>
          <p:nvPr>
            <p:custDataLst>
              <p:tags r:id="rId1"/>
            </p:custDataLst>
          </p:nvPr>
        </p:nvSpPr>
        <p:spPr>
          <a:xfrm>
            <a:off x="957191" y="1612608"/>
            <a:ext cx="4221478" cy="1816392"/>
          </a:xfrm>
          <a:prstGeom prst="rect">
            <a:avLst/>
          </a:prstGeom>
          <a:noFill/>
        </p:spPr>
        <p:txBody>
          <a:bodyPr wrap="square" lIns="91423" tIns="45712" rIns="91423" bIns="45712" rtlCol="0">
            <a:noAutofit/>
          </a:bodyPr>
          <a:lstStyle/>
          <a:p>
            <a:pPr marL="171450" marR="0" indent="-17145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lang="zh-CN" altLang="en-US" sz="1600" dirty="0">
                <a:latin typeface="+mn-ea"/>
                <a:sym typeface="FZHei-B01S" panose="02010601030101010101" pitchFamily="2" charset="-122"/>
              </a:rPr>
              <a:t>通过页面右下角的悬浮加号按钮可进入创建组队邀请信息界面</a:t>
            </a:r>
            <a:endParaRPr lang="en-US" altLang="zh-CN" sz="1600" dirty="0">
              <a:latin typeface="+mn-ea"/>
              <a:sym typeface="FZHei-B01S" panose="02010601030101010101" pitchFamily="2" charset="-122"/>
            </a:endParaRPr>
          </a:p>
          <a:p>
            <a:pPr marL="171450" marR="0" indent="-17145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endParaRPr lang="en-US" altLang="zh-CN" sz="1600" dirty="0">
              <a:latin typeface="+mn-ea"/>
              <a:sym typeface="FZHei-B01S" panose="02010601030101010101" pitchFamily="2" charset="-122"/>
            </a:endParaRPr>
          </a:p>
          <a:p>
            <a:pPr marL="171450" marR="0" indent="-17145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lang="zh-CN" altLang="en-US" sz="1600" dirty="0">
                <a:latin typeface="+mn-ea"/>
                <a:sym typeface="FZHei-B01S" panose="02010601030101010101" pitchFamily="2" charset="-122"/>
              </a:rPr>
              <a:t>进入与退出创建组队信息界面时含有过渡动画，包含背景缩放动画与控件平移动画</a:t>
            </a:r>
            <a:endParaRPr lang="en-US" altLang="zh-CN" sz="1600" dirty="0">
              <a:latin typeface="+mn-ea"/>
              <a:sym typeface="FZHei-B01S" panose="02010601030101010101" pitchFamily="2" charset="-122"/>
            </a:endParaRPr>
          </a:p>
          <a:p>
            <a:pPr marL="285750" marR="0" indent="-285750" defTabSz="121793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endParaRPr lang="en-US" altLang="zh-CN" sz="1400" noProof="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FZHei-B01S" panose="02010601030101010101" pitchFamily="2" charset="-122"/>
            </a:endParaRPr>
          </a:p>
          <a:p>
            <a:pPr marL="285750" marR="0" indent="-285750" defTabSz="121793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FZHei-B01S" panose="02010601030101010101" pitchFamily="2" charset="-122"/>
            </a:endParaRPr>
          </a:p>
          <a:p>
            <a:pPr marL="285750" marR="0" indent="-285750" defTabSz="121793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endParaRPr lang="en-US" altLang="zh-CN" sz="1400" noProof="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FZHei-B01S" panose="02010601030101010101" pitchFamily="2" charset="-122"/>
            </a:endParaRPr>
          </a:p>
          <a:p>
            <a:pPr marL="285750" marR="0" indent="-285750" defTabSz="121793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FZHei-B01S" panose="02010601030101010101" pitchFamily="2" charset="-122"/>
            </a:endParaRPr>
          </a:p>
          <a:p>
            <a:pPr marL="285750" marR="0" indent="-285750" defTabSz="121793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endParaRPr lang="en-US" altLang="zh-CN" sz="1400" noProof="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FZHei-B01S" panose="02010601030101010101" pitchFamily="2" charset="-122"/>
            </a:endParaRPr>
          </a:p>
          <a:p>
            <a:pPr marL="285750" marR="0" indent="-285750" defTabSz="121793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endParaRPr lang="zh-CN" altLang="en-US" sz="1400" noProof="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FZHei-B01S" panose="02010601030101010101" pitchFamily="2" charset="-122"/>
            </a:endParaRPr>
          </a:p>
          <a:p>
            <a:pPr marR="0" indent="0" defTabSz="121793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defRPr/>
            </a:pPr>
            <a:endParaRPr kumimoji="0" lang="zh-CN" altLang="en-US" sz="1400" b="0" i="0" kern="1200" cap="none" spc="0" normalizeH="0" baseline="0" noProof="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FZHei-B01S" panose="02010601030101010101" pitchFamily="2" charset="-122"/>
            </a:endParaRPr>
          </a:p>
          <a:p>
            <a:pPr marR="0" indent="0" defTabSz="121793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defRPr/>
            </a:pPr>
            <a:endParaRPr kumimoji="0" lang="zh-CN" altLang="en-US" sz="1400" b="0" i="0" kern="1200" cap="none" spc="0" normalizeH="0" baseline="0" noProof="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FZHei-B01S" panose="02010601030101010101" pitchFamily="2" charset="-122"/>
            </a:endParaRPr>
          </a:p>
          <a:p>
            <a:pPr marL="285750" marR="0" indent="-285750" defTabSz="121793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endParaRPr kumimoji="0" lang="zh-CN" altLang="en-US" sz="1400" b="0" i="0" kern="1200" cap="none" spc="0" normalizeH="0" baseline="0" noProof="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FZHei-B01S" panose="02010601030101010101" pitchFamily="2" charset="-122"/>
            </a:endParaRPr>
          </a:p>
          <a:p>
            <a:pPr marL="285750" marR="0" indent="-285750" defTabSz="121793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endParaRPr kumimoji="0" lang="zh-CN" altLang="en-US" sz="1400" b="0" i="0" kern="1200" cap="none" spc="0" normalizeH="0" baseline="0" noProof="0" dirty="0">
              <a:solidFill>
                <a:schemeClr val="bg1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  <a:sym typeface="FZHei-B01S" panose="02010601030101010101" pitchFamily="2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4"/>
          <a:stretch>
            <a:fillRect/>
          </a:stretch>
        </p:blipFill>
        <p:spPr>
          <a:xfrm>
            <a:off x="367030" y="3522345"/>
            <a:ext cx="4337685" cy="32283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7A424F8-AAC6-6284-3A5F-D2CDB385A21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762774" y="431311"/>
            <a:ext cx="2610485" cy="51168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562F9DC-AA0E-8643-E34A-245027949B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6584" y="431311"/>
            <a:ext cx="1548274" cy="13706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47E0967-B6D4-B8EB-5921-1C0154CC03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9411" y="2189440"/>
            <a:ext cx="1839734" cy="404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79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34"/>
          <p:cNvSpPr txBox="1"/>
          <p:nvPr>
            <p:custDataLst>
              <p:tags r:id="rId1"/>
            </p:custDataLst>
          </p:nvPr>
        </p:nvSpPr>
        <p:spPr>
          <a:xfrm>
            <a:off x="367126" y="290855"/>
            <a:ext cx="228457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rPr>
              <a:t>6</a:t>
            </a:r>
            <a:r>
              <a:rPr lang="zh-CN" altLang="en-US" sz="2400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rPr>
              <a:t>、用户信息</a:t>
            </a:r>
            <a:endParaRPr lang="en-US" altLang="zh-CN" sz="2400"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rPr>
              <a:t>user information</a:t>
            </a:r>
          </a:p>
          <a:p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>
            <p:custDataLst>
              <p:tags r:id="rId2"/>
            </p:custDataLst>
          </p:nvPr>
        </p:nvSpPr>
        <p:spPr>
          <a:xfrm>
            <a:off x="463501" y="1470171"/>
            <a:ext cx="3765599" cy="3005114"/>
          </a:xfrm>
          <a:prstGeom prst="rect">
            <a:avLst/>
          </a:prstGeom>
          <a:noFill/>
        </p:spPr>
        <p:txBody>
          <a:bodyPr wrap="square" lIns="91423" tIns="45712" rIns="91423" bIns="45712" rtlCol="0">
            <a:noAutofit/>
          </a:bodyPr>
          <a:lstStyle/>
          <a:p>
            <a:pPr marL="171450" indent="-171450">
              <a:lnSpc>
                <a:spcPts val="2000"/>
              </a:lnSpc>
              <a:buFont typeface="Wingdings" panose="05000000000000000000" charset="0"/>
              <a:buChar char="Ø"/>
              <a:defRPr/>
            </a:pPr>
            <a:r>
              <a:rPr lang="zh-CN" altLang="en-US" sz="1600" dirty="0">
                <a:latin typeface="+mn-ea"/>
                <a:sym typeface="FZHei-B01S" panose="02010601030101010101" pitchFamily="2" charset="-122"/>
              </a:rPr>
              <a:t>首次打开用户信息界面，将会出现湖水上涌的动效，随后变成波浪动效</a:t>
            </a:r>
            <a:endParaRPr lang="en-US" altLang="zh-CN" sz="1600" dirty="0">
              <a:latin typeface="+mn-ea"/>
              <a:sym typeface="FZHei-B01S" panose="02010601030101010101" pitchFamily="2" charset="-122"/>
            </a:endParaRPr>
          </a:p>
          <a:p>
            <a:pPr marL="171450" indent="-171450">
              <a:lnSpc>
                <a:spcPts val="2000"/>
              </a:lnSpc>
              <a:buFont typeface="Wingdings" panose="05000000000000000000" charset="0"/>
              <a:buChar char="Ø"/>
              <a:defRPr/>
            </a:pPr>
            <a:endParaRPr lang="en-US" altLang="zh-CN" sz="1600" dirty="0">
              <a:latin typeface="+mn-ea"/>
              <a:sym typeface="FZHei-B01S" panose="02010601030101010101" pitchFamily="2" charset="-122"/>
            </a:endParaRPr>
          </a:p>
          <a:p>
            <a:pPr marL="171450" indent="-171450">
              <a:lnSpc>
                <a:spcPts val="2000"/>
              </a:lnSpc>
              <a:buFont typeface="Wingdings" panose="05000000000000000000" charset="0"/>
              <a:buChar char="Ø"/>
              <a:defRPr/>
            </a:pPr>
            <a:r>
              <a:rPr lang="zh-CN" altLang="en-US" sz="1600" dirty="0">
                <a:latin typeface="+mn-ea"/>
                <a:sym typeface="FZHei-B01S" panose="02010601030101010101" pitchFamily="2" charset="-122"/>
              </a:rPr>
              <a:t>点击菜单图标会有菜单栏滑出</a:t>
            </a:r>
            <a:endParaRPr lang="en-US" altLang="zh-CN" sz="1600" dirty="0">
              <a:latin typeface="+mn-ea"/>
              <a:sym typeface="FZHei-B01S" panose="02010601030101010101" pitchFamily="2" charset="-122"/>
            </a:endParaRPr>
          </a:p>
          <a:p>
            <a:pPr marL="171450" indent="-171450">
              <a:lnSpc>
                <a:spcPts val="2000"/>
              </a:lnSpc>
              <a:buFont typeface="Wingdings" panose="05000000000000000000" charset="0"/>
              <a:buChar char="Ø"/>
              <a:defRPr/>
            </a:pPr>
            <a:endParaRPr lang="en-US" altLang="zh-CN" sz="1600" dirty="0">
              <a:latin typeface="+mn-ea"/>
              <a:sym typeface="FZHei-B01S" panose="02010601030101010101" pitchFamily="2" charset="-122"/>
            </a:endParaRPr>
          </a:p>
          <a:p>
            <a:pPr marL="171450" indent="-171450">
              <a:lnSpc>
                <a:spcPts val="2000"/>
              </a:lnSpc>
              <a:buFont typeface="Wingdings" panose="05000000000000000000" charset="0"/>
              <a:buChar char="Ø"/>
              <a:defRPr/>
            </a:pPr>
            <a:r>
              <a:rPr lang="zh-CN" altLang="en-US" sz="1600" dirty="0">
                <a:latin typeface="+mn-ea"/>
                <a:sym typeface="FZHei-B01S" panose="02010601030101010101" pitchFamily="2" charset="-122"/>
              </a:rPr>
              <a:t>用户头像采用圆形控件展示</a:t>
            </a:r>
            <a:endParaRPr lang="en-US" altLang="zh-CN" sz="1600" dirty="0">
              <a:latin typeface="+mn-ea"/>
              <a:sym typeface="FZHei-B01S" panose="02010601030101010101" pitchFamily="2" charset="-122"/>
            </a:endParaRPr>
          </a:p>
          <a:p>
            <a:pPr marL="171450" indent="-171450">
              <a:lnSpc>
                <a:spcPts val="2000"/>
              </a:lnSpc>
              <a:buFont typeface="Wingdings" panose="05000000000000000000" charset="0"/>
              <a:buChar char="Ø"/>
              <a:defRPr/>
            </a:pPr>
            <a:endParaRPr lang="en-US" altLang="zh-CN" sz="1600" dirty="0">
              <a:latin typeface="+mn-ea"/>
              <a:sym typeface="FZHei-B01S" panose="02010601030101010101" pitchFamily="2" charset="-122"/>
            </a:endParaRPr>
          </a:p>
          <a:p>
            <a:pPr marL="171450" indent="-171450">
              <a:lnSpc>
                <a:spcPts val="2000"/>
              </a:lnSpc>
              <a:buFont typeface="Wingdings" panose="05000000000000000000" charset="0"/>
              <a:buChar char="Ø"/>
              <a:defRPr/>
            </a:pPr>
            <a:r>
              <a:rPr lang="zh-CN" altLang="en-US" sz="1600" dirty="0">
                <a:latin typeface="+mn-ea"/>
                <a:sym typeface="FZHei-B01S" panose="02010601030101010101" pitchFamily="2" charset="-122"/>
              </a:rPr>
              <a:t>未登录时点击“立即登录” 可跳转至登录界面，在用户登录后此处将显示用户昵称</a:t>
            </a:r>
          </a:p>
        </p:txBody>
      </p:sp>
      <p:pic>
        <p:nvPicPr>
          <p:cNvPr id="105" name="图片 104"/>
          <p:cNvPicPr/>
          <p:nvPr/>
        </p:nvPicPr>
        <p:blipFill>
          <a:blip r:embed="rId4"/>
          <a:stretch>
            <a:fillRect/>
          </a:stretch>
        </p:blipFill>
        <p:spPr>
          <a:xfrm>
            <a:off x="243205" y="4719955"/>
            <a:ext cx="3644265" cy="21380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0BC862C-06C0-C922-3915-B83C7D7D7F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9973" y="484297"/>
            <a:ext cx="2336986" cy="490698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74F9E99-9F6F-C810-43A6-CD25A4925B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0193" y="484297"/>
            <a:ext cx="2280425" cy="490698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F3DD312-3490-8413-9FC2-5471039518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6314" y="484297"/>
            <a:ext cx="2244480" cy="49069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8a56f5c3-5f6e-41c6-8273-2e46510d73b9"/>
  <p:tag name="COMMONDATA" val="eyJjb3VudCI6MiwiaGRpZCI6Ijk4YjY2NGRkZTM0OWViYTkzMTQwOWI0MTc3OWFiY2YyIiwidXNlckNvdW50Ijoy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Custom 3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DC544"/>
      </a:accent1>
      <a:accent2>
        <a:srgbClr val="FDC544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453</Words>
  <Application>Microsoft Office PowerPoint</Application>
  <PresentationFormat>宽屏</PresentationFormat>
  <Paragraphs>92</Paragraphs>
  <Slides>16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Source Han Sans CN</vt:lpstr>
      <vt:lpstr>zcoolwenyiti</vt:lpstr>
      <vt:lpstr>等线</vt:lpstr>
      <vt:lpstr>思源黑体</vt:lpstr>
      <vt:lpstr>思源黑体 CN Normal</vt:lpstr>
      <vt:lpstr>微软雅黑</vt:lpstr>
      <vt:lpstr>Arial</vt:lpstr>
      <vt:lpstr>Calibri</vt:lpstr>
      <vt:lpstr>Calibri Light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FA FA</cp:lastModifiedBy>
  <cp:revision>12</cp:revision>
  <dcterms:created xsi:type="dcterms:W3CDTF">2020-11-03T06:50:00Z</dcterms:created>
  <dcterms:modified xsi:type="dcterms:W3CDTF">2023-04-27T16:01:40Z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KSOTemplateUUID">
    <vt:lpwstr>v1.0_mb_6LcPOIOSQg3kx9GC1ufGNw==</vt:lpwstr>
  </property>
  <property fmtid="{D5CDD505-2E9C-101B-9397-08002B2CF9AE}" pid="4" name="ICV">
    <vt:lpwstr>CD0BCF9F50074AC491547A991FC8FC60_11</vt:lpwstr>
  </property>
</Properties>
</file>